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5143500" cx="9144000"/>
  <p:notesSz cx="6858000" cy="9144000"/>
  <p:embeddedFontLst>
    <p:embeddedFont>
      <p:font typeface="Raleway"/>
      <p:regular r:id="rId77"/>
      <p:bold r:id="rId78"/>
      <p:italic r:id="rId79"/>
      <p:boldItalic r:id="rId80"/>
    </p:embeddedFont>
    <p:embeddedFont>
      <p:font typeface="Lato"/>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1218979-3245-4AF1-90DB-068AAD1503DC}">
  <a:tblStyle styleId="{C1218979-3245-4AF1-90DB-068AAD1503D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372BA29-A882-480C-83EF-720BD6DBAA60}"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Lato-boldItalic.fntdata"/><Relationship Id="rId83" Type="http://schemas.openxmlformats.org/officeDocument/2006/relationships/font" Target="fonts/Lato-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Raleway-boldItalic.fntdata"/><Relationship Id="rId82" Type="http://schemas.openxmlformats.org/officeDocument/2006/relationships/font" Target="fonts/Lato-bold.fntdata"/><Relationship Id="rId81"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Raleway-regular.fntdata"/><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Raleway-italic.fntdata"/><Relationship Id="rId34" Type="http://schemas.openxmlformats.org/officeDocument/2006/relationships/slide" Target="slides/slide28.xml"/><Relationship Id="rId78" Type="http://schemas.openxmlformats.org/officeDocument/2006/relationships/font" Target="fonts/Raleway-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eeexplore.ieee.org/abstract/document/8286933"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5215bc414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215bc414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54bc1b0187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4bc1b0187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5a95b8779a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a95b8779a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Facenet - distance between embeddings directly relates with similarity between faces.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5215bc414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215bc414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57759aaa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7759aaa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4d1c3582f8_1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d1c3582f8_1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4d1c3582f8_1_1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d1c3582f8_1_1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Descriptions are Edited and extended</a:t>
            </a:r>
            <a:endParaRPr/>
          </a:p>
          <a:p>
            <a:pPr indent="0" lvl="0" marL="0" rtl="0" algn="l">
              <a:spcBef>
                <a:spcPts val="0"/>
              </a:spcBef>
              <a:spcAft>
                <a:spcPts val="0"/>
              </a:spcAft>
              <a:buNone/>
            </a:pPr>
            <a:r>
              <a:rPr lang="en"/>
              <a:t>Only Face related information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4d1c3582f8_1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d1c3582f8_1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4d1c3582f8_1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4d1c3582f8_1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52a29df5a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2a29df5a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527a86f2f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27a86f2f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1000">
                <a:solidFill>
                  <a:schemeClr val="dk2"/>
                </a:solidFill>
                <a:latin typeface="Lato"/>
                <a:ea typeface="Lato"/>
                <a:cs typeface="Lato"/>
                <a:sym typeface="Lato"/>
              </a:rPr>
              <a:t>No state-of-the-art model to generate human faces from their descriptions given.</a:t>
            </a:r>
            <a:endParaRPr sz="1000">
              <a:solidFill>
                <a:schemeClr val="dk2"/>
              </a:solidFill>
              <a:latin typeface="Lato"/>
              <a:ea typeface="Lato"/>
              <a:cs typeface="Lato"/>
              <a:sym typeface="Lato"/>
            </a:endParaRPr>
          </a:p>
          <a:p>
            <a:pPr indent="0" lvl="0" marL="0" rtl="0" algn="l">
              <a:lnSpc>
                <a:spcPct val="115000"/>
              </a:lnSpc>
              <a:spcBef>
                <a:spcPts val="1600"/>
              </a:spcBef>
              <a:spcAft>
                <a:spcPts val="1600"/>
              </a:spcAft>
              <a:buClr>
                <a:schemeClr val="dk2"/>
              </a:buClr>
              <a:buSzPts val="1100"/>
              <a:buFont typeface="Arial"/>
              <a:buNone/>
            </a:pPr>
            <a:r>
              <a:rPr lang="en" sz="1000">
                <a:solidFill>
                  <a:schemeClr val="dk2"/>
                </a:solidFill>
                <a:latin typeface="Lato"/>
                <a:ea typeface="Lato"/>
                <a:cs typeface="Lato"/>
                <a:sym typeface="Lato"/>
              </a:rPr>
              <a:t>Aim here is to generate an image that can be used as a reference for future aspects.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52a29df5a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2a29df5a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52a29df5a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2a29df5a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4d1c3582f8_1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d1c3582f8_1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Distance is directly proportional to contextual similarity</a:t>
            </a:r>
            <a:endParaRPr/>
          </a:p>
          <a:p>
            <a:pPr indent="0" lvl="0" marL="0" rtl="0" algn="l">
              <a:spcBef>
                <a:spcPts val="0"/>
              </a:spcBef>
              <a:spcAft>
                <a:spcPts val="0"/>
              </a:spcAft>
              <a:buNone/>
            </a:pPr>
            <a:r>
              <a:rPr lang="en"/>
              <a:t>Similar objects seem to have similar representation in embedding space</a:t>
            </a:r>
            <a:endParaRPr/>
          </a:p>
          <a:p>
            <a:pPr indent="0" lvl="0" marL="0" rtl="0" algn="l">
              <a:spcBef>
                <a:spcPts val="0"/>
              </a:spcBef>
              <a:spcAft>
                <a:spcPts val="0"/>
              </a:spcAft>
              <a:buNone/>
            </a:pPr>
            <a:r>
              <a:rPr lang="en"/>
              <a:t>Figure of speech</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52a29df5a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2a29df5a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52a29df5a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2a29df5a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Latent space is hidden compressed representation of image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52a29df5a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2a29df5a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Lato"/>
                <a:ea typeface="Lato"/>
                <a:cs typeface="Lato"/>
                <a:sym typeface="Lato"/>
              </a:rPr>
              <a:t>Technique used to generate conditional latent manifold for the input to the generator.</a:t>
            </a:r>
            <a:endParaRPr/>
          </a:p>
          <a:p>
            <a:pPr indent="0" lvl="0" marL="0" rtl="0" algn="l">
              <a:spcBef>
                <a:spcPts val="1600"/>
              </a:spcBef>
              <a:spcAft>
                <a:spcPts val="0"/>
              </a:spcAft>
              <a:buNone/>
            </a:pPr>
            <a:r>
              <a:rPr lang="en"/>
              <a:t>CA helps stabilise the training and improve the diversity of the generated samples.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52a29df5a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52a29df5a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Learns to generate new samples from the training distribution. - GENERATIVE MODEL</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Training 2 neural network</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Generative neural network - create millions of new images</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Discriminator network - judges whether these images are real or fake</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Generative network improve its game by feedback by generating more and more realistic looking images while discriminative network gets better and better telling real images from fake ones.</a:t>
            </a:r>
            <a:endParaRPr>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54bc1b018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4bc1b018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highlight>
                  <a:srgbClr val="FFFFFF"/>
                </a:highlight>
                <a:latin typeface="Georgia"/>
                <a:ea typeface="Georgia"/>
                <a:cs typeface="Georgia"/>
                <a:sym typeface="Georgia"/>
              </a:rPr>
              <a:t>CRIMINAL   &amp;   POLICE</a:t>
            </a:r>
            <a:endParaRPr i="1" sz="1400">
              <a:highlight>
                <a:srgbClr val="FFFFFF"/>
              </a:highlight>
              <a:latin typeface="Georgia"/>
              <a:ea typeface="Georgia"/>
              <a:cs typeface="Georgia"/>
              <a:sym typeface="Georgia"/>
            </a:endParaRPr>
          </a:p>
          <a:p>
            <a:pPr indent="0" lvl="0" marL="0" rtl="0" algn="l">
              <a:spcBef>
                <a:spcPts val="0"/>
              </a:spcBef>
              <a:spcAft>
                <a:spcPts val="0"/>
              </a:spcAft>
              <a:buNone/>
            </a:pPr>
            <a:r>
              <a:t/>
            </a:r>
            <a:endParaRPr i="1" sz="1400">
              <a:highlight>
                <a:srgbClr val="FFFFFF"/>
              </a:highlight>
              <a:latin typeface="Georgia"/>
              <a:ea typeface="Georgia"/>
              <a:cs typeface="Georgia"/>
              <a:sym typeface="Georgia"/>
            </a:endParaRPr>
          </a:p>
          <a:p>
            <a:pPr indent="0" lvl="0" marL="0" rtl="0" algn="l">
              <a:spcBef>
                <a:spcPts val="0"/>
              </a:spcBef>
              <a:spcAft>
                <a:spcPts val="0"/>
              </a:spcAft>
              <a:buNone/>
            </a:pPr>
            <a:r>
              <a:rPr i="1" lang="en" sz="1400">
                <a:highlight>
                  <a:srgbClr val="FFFFFF"/>
                </a:highlight>
                <a:latin typeface="Georgia"/>
                <a:ea typeface="Georgia"/>
                <a:cs typeface="Georgia"/>
                <a:sym typeface="Georgia"/>
              </a:rPr>
              <a:t>The generative model can be thought of as analogous to a team of counterfeiters, trying to produce fake currency and use it without detection, while the discriminative model is analogous to the police, trying to detect the counterfeit currency. Competition in this game drives both teams to improve their methods until the counterfeits are indistinguishable from the genuine articles.</a:t>
            </a:r>
            <a:endParaRPr sz="1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54bc1b018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54bc1b018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highlight>
                  <a:srgbClr val="FFFFFF"/>
                </a:highlight>
                <a:latin typeface="Georgia"/>
                <a:ea typeface="Georgia"/>
                <a:cs typeface="Georgia"/>
                <a:sym typeface="Georgia"/>
              </a:rPr>
              <a:t>The generative model can be thought of as analogous to a team of counterfeiters, trying to produce fake currency and use it without detection, while the discriminative model is analogous to the police, trying to detect the counterfeit currency. Competition in this game drives both teams to improve their methods until the counterfeits are indistiguishable from the genuine articles.</a:t>
            </a:r>
            <a:endParaRPr sz="14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54bc1b018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4bc1b018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GENERATOR - tries to fool the discriminator by generating real looking images</a:t>
            </a:r>
            <a:endParaRPr/>
          </a:p>
          <a:p>
            <a:pPr indent="0" lvl="0" marL="0" rtl="0" algn="l">
              <a:spcBef>
                <a:spcPts val="0"/>
              </a:spcBef>
              <a:spcAft>
                <a:spcPts val="0"/>
              </a:spcAft>
              <a:buNone/>
            </a:pPr>
            <a:r>
              <a:rPr lang="en"/>
              <a:t>DISCRIMINATOR - tries to distinguish between real and fake images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5a95b8779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a95b8779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54bc1b0187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54bc1b0187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54bc1b0187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54bc1b0187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Fading in of new layers.</a:t>
            </a:r>
            <a:endParaRPr/>
          </a:p>
          <a:p>
            <a:pPr indent="0" lvl="0" marL="0" rtl="0" algn="l">
              <a:spcBef>
                <a:spcPts val="0"/>
              </a:spcBef>
              <a:spcAft>
                <a:spcPts val="0"/>
              </a:spcAft>
              <a:buNone/>
            </a:pPr>
            <a:r>
              <a:rPr lang="en"/>
              <a:t>Initially only high level features are learnt and there as the model progresses we go into the details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54bc1b0187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54bc1b0187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200">
                <a:latin typeface="Lato"/>
                <a:ea typeface="Lato"/>
                <a:cs typeface="Lato"/>
                <a:sym typeface="Lato"/>
              </a:rPr>
              <a:t>Progressive growing of GANs enables them to get bigger and more stable.</a:t>
            </a:r>
            <a:endParaRPr sz="1200">
              <a:latin typeface="Lato"/>
              <a:ea typeface="Lato"/>
              <a:cs typeface="Lato"/>
              <a:sym typeface="Lato"/>
            </a:endParaRPr>
          </a:p>
          <a:p>
            <a:pPr indent="0" lvl="0" marL="0" rtl="0" algn="l">
              <a:spcBef>
                <a:spcPts val="0"/>
              </a:spcBef>
              <a:spcAft>
                <a:spcPts val="0"/>
              </a:spcAft>
              <a:buClr>
                <a:schemeClr val="dk2"/>
              </a:buClr>
              <a:buSzPts val="1100"/>
              <a:buFont typeface="Arial"/>
              <a:buNone/>
            </a:pPr>
            <a:r>
              <a:t/>
            </a:r>
            <a:endParaRPr sz="1200">
              <a:latin typeface="Lato"/>
              <a:ea typeface="Lato"/>
              <a:cs typeface="Lato"/>
              <a:sym typeface="Lato"/>
            </a:endParaRPr>
          </a:p>
          <a:p>
            <a:pPr indent="-304800" lvl="0" marL="457200" rtl="0" algn="l">
              <a:spcBef>
                <a:spcPts val="0"/>
              </a:spcBef>
              <a:spcAft>
                <a:spcPts val="0"/>
              </a:spcAft>
              <a:buClr>
                <a:srgbClr val="000000"/>
              </a:buClr>
              <a:buSzPts val="1200"/>
              <a:buFont typeface="Lato"/>
              <a:buChar char="●"/>
            </a:pPr>
            <a:r>
              <a:rPr lang="en" sz="1200">
                <a:latin typeface="Lato"/>
                <a:ea typeface="Lato"/>
                <a:cs typeface="Lato"/>
                <a:sym typeface="Lato"/>
              </a:rPr>
              <a:t>Used to synthesize high resolution images</a:t>
            </a:r>
            <a:endParaRPr sz="1200">
              <a:latin typeface="Lato"/>
              <a:ea typeface="Lato"/>
              <a:cs typeface="Lato"/>
              <a:sym typeface="Lato"/>
            </a:endParaRPr>
          </a:p>
          <a:p>
            <a:pPr indent="0" lvl="0" marL="457200" rtl="0" algn="l">
              <a:spcBef>
                <a:spcPts val="0"/>
              </a:spcBef>
              <a:spcAft>
                <a:spcPts val="0"/>
              </a:spcAft>
              <a:buClr>
                <a:schemeClr val="dk2"/>
              </a:buClr>
              <a:buSzPts val="1100"/>
              <a:buFont typeface="Arial"/>
              <a:buNone/>
            </a:pPr>
            <a:r>
              <a:t/>
            </a:r>
            <a:endParaRPr sz="1200">
              <a:latin typeface="Lato"/>
              <a:ea typeface="Lato"/>
              <a:cs typeface="Lato"/>
              <a:sym typeface="Lato"/>
            </a:endParaRPr>
          </a:p>
          <a:p>
            <a:pPr indent="-304800" lvl="0" marL="457200" rtl="0" algn="l">
              <a:spcBef>
                <a:spcPts val="0"/>
              </a:spcBef>
              <a:spcAft>
                <a:spcPts val="0"/>
              </a:spcAft>
              <a:buClr>
                <a:srgbClr val="000000"/>
              </a:buClr>
              <a:buSzPts val="1200"/>
              <a:buFont typeface="Lato"/>
              <a:buChar char="●"/>
            </a:pPr>
            <a:r>
              <a:rPr lang="en" sz="1200">
                <a:latin typeface="Lato"/>
                <a:ea typeface="Lato"/>
                <a:cs typeface="Lato"/>
                <a:sym typeface="Lato"/>
              </a:rPr>
              <a:t>More efficient in terms of training time than previous GANs</a:t>
            </a:r>
            <a:endParaRPr sz="1200">
              <a:latin typeface="Lato"/>
              <a:ea typeface="Lato"/>
              <a:cs typeface="Lato"/>
              <a:sym typeface="Lato"/>
            </a:endParaRPr>
          </a:p>
          <a:p>
            <a:pPr indent="0" lvl="0" marL="0" rtl="0" algn="l">
              <a:spcBef>
                <a:spcPts val="0"/>
              </a:spcBef>
              <a:spcAft>
                <a:spcPts val="0"/>
              </a:spcAft>
              <a:buNone/>
            </a:pPr>
            <a:r>
              <a:t/>
            </a:r>
            <a:endParaRPr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4d1c3582f8_1_1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4d1c3582f8_1_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5873d50881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5873d50881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5873d50881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5873d50881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Manipulating image features on the generated image.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5873d50881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5873d50881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5a95b8779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5a95b8779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diagram shows extrapolation of different features in the generated image.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5873d50881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5873d50881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5864bf73e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5864bf73e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5a95b8779a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5a95b8779a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5873d50881_2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5873d50881_2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5873d50881_2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5873d50881_2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5873d50881_2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5873d50881_2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5873d50881_2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5873d50881_2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5873d50881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5873d50881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5873d50881_2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5873d50881_2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5873d50881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5873d50881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Inception score metric is not applicable in our model.</a:t>
            </a:r>
            <a:endParaRPr/>
          </a:p>
          <a:p>
            <a:pPr indent="0" lvl="0" marL="0" rtl="0" algn="l">
              <a:spcBef>
                <a:spcPts val="0"/>
              </a:spcBef>
              <a:spcAft>
                <a:spcPts val="0"/>
              </a:spcAft>
              <a:buNone/>
            </a:pPr>
            <a:r>
              <a:rPr lang="en"/>
              <a:t>We require multiple classes in case of inception score.</a:t>
            </a:r>
            <a:endParaRPr/>
          </a:p>
          <a:p>
            <a:pPr indent="0" lvl="0" marL="0" rtl="0" algn="l">
              <a:spcBef>
                <a:spcPts val="0"/>
              </a:spcBef>
              <a:spcAft>
                <a:spcPts val="0"/>
              </a:spcAft>
              <a:buNone/>
            </a:pPr>
            <a:r>
              <a:t/>
            </a:r>
            <a:endParaRPr/>
          </a:p>
          <a:p>
            <a:pPr indent="0" lvl="0" marL="0" rtl="0" algn="l">
              <a:spcBef>
                <a:spcPts val="0"/>
              </a:spcBef>
              <a:spcAft>
                <a:spcPts val="0"/>
              </a:spcAft>
              <a:buClr>
                <a:schemeClr val="dk2"/>
              </a:buClr>
              <a:buSzPts val="1100"/>
              <a:buFont typeface="Arial"/>
              <a:buNone/>
            </a:pPr>
            <a:r>
              <a:rPr lang="en">
                <a:solidFill>
                  <a:schemeClr val="dk2"/>
                </a:solidFill>
              </a:rPr>
              <a:t>Facenet - distance between embeddings directly relates with similarity between faces.</a:t>
            </a:r>
            <a:endParaRPr>
              <a:solidFill>
                <a:schemeClr val="dk2"/>
              </a:solidFill>
            </a:endParaRPr>
          </a:p>
          <a:p>
            <a:pPr indent="0" lvl="0" marL="0" rtl="0" algn="l">
              <a:spcBef>
                <a:spcPts val="0"/>
              </a:spcBef>
              <a:spcAft>
                <a:spcPts val="0"/>
              </a:spcAft>
              <a:buNone/>
            </a:pPr>
            <a:r>
              <a:rPr lang="en"/>
              <a:t> we calculate the euclidean distance and cosine similarity between synthesized faces and ground-truth based on a pretrained face verification network.</a:t>
            </a:r>
            <a:endParaRPr/>
          </a:p>
          <a:p>
            <a:pPr indent="0" lvl="0" marL="0" rtl="0" algn="l">
              <a:spcBef>
                <a:spcPts val="0"/>
              </a:spcBef>
              <a:spcAft>
                <a:spcPts val="0"/>
              </a:spcAft>
              <a:buNone/>
            </a:pPr>
            <a:r>
              <a:rPr lang="en"/>
              <a:t>Reference : </a:t>
            </a:r>
            <a:r>
              <a:rPr lang="en" u="sng">
                <a:solidFill>
                  <a:schemeClr val="hlink"/>
                </a:solidFill>
                <a:hlinkClick r:id="rId2"/>
              </a:rPr>
              <a:t>https://ieeexplore.ieee.org/abstract/document/8286933</a:t>
            </a:r>
            <a:endParaRPr b="1"/>
          </a:p>
          <a:p>
            <a:pPr indent="0" lvl="0" marL="0" rtl="0" algn="l">
              <a:spcBef>
                <a:spcPts val="0"/>
              </a:spcBef>
              <a:spcAft>
                <a:spcPts val="0"/>
              </a:spcAft>
              <a:buNone/>
            </a:pPr>
            <a:r>
              <a:rPr lang="en"/>
              <a:t>Quantitative evaluation of results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5873d50881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5873d50881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5873d50881_2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5873d50881_2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5873d50881_2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5873d50881_2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5a95b8779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a95b8779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5873d50881_2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5873d50881_2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Languages: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Libraries: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System Configuration:</a:t>
            </a:r>
            <a:endParaRPr/>
          </a:p>
          <a:p>
            <a:pPr indent="0" lvl="0" marL="0" rtl="0" algn="l">
              <a:spcBef>
                <a:spcPts val="0"/>
              </a:spcBef>
              <a:spcAft>
                <a:spcPts val="0"/>
              </a:spcAft>
              <a:buNone/>
            </a:pPr>
            <a:r>
              <a:rPr lang="en"/>
              <a:t>	Processor:</a:t>
            </a:r>
            <a:endParaRPr/>
          </a:p>
          <a:p>
            <a:pPr indent="0" lvl="0" marL="0" rtl="0" algn="l">
              <a:spcBef>
                <a:spcPts val="0"/>
              </a:spcBef>
              <a:spcAft>
                <a:spcPts val="0"/>
              </a:spcAft>
              <a:buNone/>
            </a:pPr>
            <a:r>
              <a:rPr lang="en"/>
              <a:t>	RAM:</a:t>
            </a:r>
            <a:endParaRPr/>
          </a:p>
          <a:p>
            <a:pPr indent="0" lvl="0" marL="0" rtl="0" algn="l">
              <a:spcBef>
                <a:spcPts val="0"/>
              </a:spcBef>
              <a:spcAft>
                <a:spcPts val="0"/>
              </a:spcAft>
              <a:buNone/>
            </a:pPr>
            <a:r>
              <a:rPr lang="en"/>
              <a:t>	GPU:</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5873d50881_2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5873d50881_2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527a86f2f4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527a86f2f4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 the results perfect? NO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Research is all about progress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54bc1b018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54bc1b018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dk2"/>
                </a:solidFill>
              </a:rPr>
              <a:t>ADD REFERENCES</a:t>
            </a:r>
            <a:endParaRPr>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5873d50881_2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5873d50881_2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REFERENCES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5aa4112f5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5aa4112f5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REFERENCES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5aa4112f5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5aa4112f5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REFERENCES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54bc1b0187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54bc1b0187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4d1c3582f8_1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4d1c3582f8_1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54bc1b018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54bc1b018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GENERATOR - tries to fool the discriminator by generating real looking images</a:t>
            </a:r>
            <a:endParaRPr/>
          </a:p>
          <a:p>
            <a:pPr indent="0" lvl="0" marL="0" rtl="0" algn="l">
              <a:spcBef>
                <a:spcPts val="0"/>
              </a:spcBef>
              <a:spcAft>
                <a:spcPts val="0"/>
              </a:spcAft>
              <a:buNone/>
            </a:pPr>
            <a:r>
              <a:rPr lang="en"/>
              <a:t>DISCRIMINATOR - tries to distinguish between real and fake images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5215bc41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215bc41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2"/>
              </a:buClr>
              <a:buSzPts val="1100"/>
              <a:buFont typeface="Arial"/>
              <a:buNone/>
            </a:pPr>
            <a:r>
              <a:rPr lang="en" sz="1000"/>
              <a:t>Memes</a:t>
            </a:r>
            <a:br>
              <a:rPr lang="en" sz="1000"/>
            </a:br>
            <a:r>
              <a:rPr lang="en" sz="1000"/>
              <a:t>Generating faces based on Random description</a:t>
            </a:r>
            <a:endParaRPr sz="10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54bc1b018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54bc1b018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GENERATOR - tries to fool the discriminator by generating real looking images</a:t>
            </a:r>
            <a:endParaRPr/>
          </a:p>
          <a:p>
            <a:pPr indent="0" lvl="0" marL="0" rtl="0" algn="l">
              <a:spcBef>
                <a:spcPts val="0"/>
              </a:spcBef>
              <a:spcAft>
                <a:spcPts val="0"/>
              </a:spcAft>
              <a:buNone/>
            </a:pPr>
            <a:r>
              <a:rPr lang="en"/>
              <a:t>DISCRIMINATOR - tries to distinguish between real and fake images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54bc1b018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54bc1b018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GENERATOR - tries to fool the discriminator by generating real looking images</a:t>
            </a:r>
            <a:endParaRPr/>
          </a:p>
          <a:p>
            <a:pPr indent="0" lvl="0" marL="0" rtl="0" algn="l">
              <a:spcBef>
                <a:spcPts val="0"/>
              </a:spcBef>
              <a:spcAft>
                <a:spcPts val="0"/>
              </a:spcAft>
              <a:buNone/>
            </a:pPr>
            <a:r>
              <a:rPr lang="en"/>
              <a:t>DISCRIMINATOR - tries to distinguish between real and fake images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54bc1b018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54bc1b018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GENERATOR - tries to fool the discriminator by generating real looking images</a:t>
            </a:r>
            <a:endParaRPr/>
          </a:p>
          <a:p>
            <a:pPr indent="0" lvl="0" marL="0" rtl="0" algn="l">
              <a:spcBef>
                <a:spcPts val="0"/>
              </a:spcBef>
              <a:spcAft>
                <a:spcPts val="0"/>
              </a:spcAft>
              <a:buNone/>
            </a:pPr>
            <a:r>
              <a:rPr lang="en"/>
              <a:t>DISCRIMINATOR - tries to distinguish between real and fake images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54bc1b018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54bc1b018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54bc1b018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54bc1b018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54bc1b0187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54bc1b0187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5aa4112f5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5aa4112f5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5873d50881_2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5873d50881_2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5aa1b1ea6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5aa1b1ea6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5aa4112f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5aa4112f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4d1c3582f8_1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d1c3582f8_1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vectorisation is required</a:t>
            </a:r>
            <a:endParaRPr/>
          </a:p>
          <a:p>
            <a:pPr indent="0" lvl="0" marL="0" rtl="0" algn="l">
              <a:spcBef>
                <a:spcPts val="0"/>
              </a:spcBef>
              <a:spcAft>
                <a:spcPts val="0"/>
              </a:spcAft>
              <a:buNone/>
            </a:pPr>
            <a:r>
              <a:rPr lang="en"/>
              <a:t>We can quantify the results</a:t>
            </a:r>
            <a:endParaRPr/>
          </a:p>
          <a:p>
            <a:pPr indent="0" lvl="0" marL="0" rtl="0" algn="l">
              <a:spcBef>
                <a:spcPts val="0"/>
              </a:spcBef>
              <a:spcAft>
                <a:spcPts val="0"/>
              </a:spcAft>
              <a:buNone/>
            </a:pPr>
            <a:r>
              <a:rPr lang="en"/>
              <a:t>It improves the learning ability of the models</a:t>
            </a:r>
            <a:endParaRPr/>
          </a:p>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5aa4112f5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5aa4112f5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5215bc414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215bc414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5a95b8779a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a95b8779a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proceedings.mlr.press/v48/reed16.pdf" TargetMode="External"/><Relationship Id="rId4" Type="http://schemas.openxmlformats.org/officeDocument/2006/relationships/hyperlink" Target="https://ieeexplore.ieee.org/document/8237891"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arxiv.org/abs/1411.1784" TargetMode="External"/><Relationship Id="rId4" Type="http://schemas.openxmlformats.org/officeDocument/2006/relationships/hyperlink" Target="https://research.nvidia.com/sites/default/files/pubs/2017-10_Progressive-Growing-of/karras2018iclr-paper.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hyperlink" Target="http://vis-www.cs.umass.edu/~gbhuang" TargetMode="External"/><Relationship Id="rId4" Type="http://schemas.openxmlformats.org/officeDocument/2006/relationships/hyperlink" Target="http://research.yahoo.com/bouncer_user/83" TargetMode="External"/><Relationship Id="rId5" Type="http://schemas.openxmlformats.org/officeDocument/2006/relationships/hyperlink" Target="http://www.cs.umass.edu/~elm" TargetMode="External"/><Relationship Id="rId6" Type="http://schemas.openxmlformats.org/officeDocument/2006/relationships/image" Target="../media/image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hyperlink" Target="http://vis-www.cs.umass.edu/~gbhuang" TargetMode="External"/><Relationship Id="rId4" Type="http://schemas.openxmlformats.org/officeDocument/2006/relationships/hyperlink" Target="http://research.yahoo.com/bouncer_user/83" TargetMode="External"/><Relationship Id="rId5" Type="http://schemas.openxmlformats.org/officeDocument/2006/relationships/hyperlink" Target="http://www.cs.umass.edu/~elm" TargetMode="External"/><Relationship Id="rId6"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jpg"/><Relationship Id="rId4" Type="http://schemas.openxmlformats.org/officeDocument/2006/relationships/hyperlink" Target="https://twitter.com/ch402/status/79391180649426124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3.gif"/><Relationship Id="rId4" Type="http://schemas.openxmlformats.org/officeDocument/2006/relationships/hyperlink" Target="https://towardsdatascience.com/progan-how-nvidia-generated-images-of-unprecedented-quality-51c98ec2cbd2"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hyperlink" Target="https://research.nvidia.com/sites/default/files/pubs/2017-10_Progressive-Growing-of/karras2018iclr-paper.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3.png"/><Relationship Id="rId6"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33.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20.png"/><Relationship Id="rId6"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27.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26.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40.png"/><Relationship Id="rId6" Type="http://schemas.openxmlformats.org/officeDocument/2006/relationships/image" Target="../media/image38.png"/><Relationship Id="rId7" Type="http://schemas.openxmlformats.org/officeDocument/2006/relationships/image" Target="../media/image32.png"/><Relationship Id="rId8"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vis-www.cs.umass.edu/~gbhuang" TargetMode="External"/><Relationship Id="rId4" Type="http://schemas.openxmlformats.org/officeDocument/2006/relationships/hyperlink" Target="http://research.yahoo.com/bouncer_user/83" TargetMode="External"/><Relationship Id="rId5" Type="http://schemas.openxmlformats.org/officeDocument/2006/relationships/hyperlink" Target="http://www.cs.umass.edu/~elm"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hyperlink" Target="https://www.slideshare.net/xavigiro/deep-learning-for-computer-vision-generative-models-and-adversarial-training-upc-2016" TargetMode="External"/><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hyperlink" Target="https://www.slideshare.net/xavigiro/deep-learning-for-computer-vision-generative-models-and-adversarial-training-upc-2016" TargetMode="External"/><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hyperlink" Target="https://www.slideshare.net/xavigiro/deep-learning-for-computer-vision-generative-models-and-adversarial-training-upc-2016" TargetMode="External"/><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43.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4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46.png"/><Relationship Id="rId4" Type="http://schemas.openxmlformats.org/officeDocument/2006/relationships/image" Target="../media/image47.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49.gif"/><Relationship Id="rId4" Type="http://schemas.openxmlformats.org/officeDocument/2006/relationships/image" Target="../media/image48.gi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571800" cy="184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ArtistGAN: EFFECTIVE </a:t>
            </a:r>
            <a:r>
              <a:rPr lang="en" sz="3200"/>
              <a:t>GENERATION OF HUMAN FACE IMAGES USING TEXTUAL DESCRIPTION</a:t>
            </a:r>
            <a:endParaRPr b="0" sz="3200"/>
          </a:p>
        </p:txBody>
      </p:sp>
      <p:sp>
        <p:nvSpPr>
          <p:cNvPr id="73" name="Google Shape;73;p13"/>
          <p:cNvSpPr txBox="1"/>
          <p:nvPr>
            <p:ph idx="1" type="subTitle"/>
          </p:nvPr>
        </p:nvSpPr>
        <p:spPr>
          <a:xfrm>
            <a:off x="2371725" y="3098525"/>
            <a:ext cx="3867900" cy="71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200"/>
              <a:t>U</a:t>
            </a:r>
            <a:r>
              <a:rPr b="1" lang="en" sz="2200"/>
              <a:t>N</a:t>
            </a:r>
            <a:r>
              <a:rPr b="1" lang="en" sz="2200"/>
              <a:t>DER THE GUIDANCE OF</a:t>
            </a:r>
            <a:endParaRPr b="1" sz="2200"/>
          </a:p>
          <a:p>
            <a:pPr indent="0" lvl="0" marL="0" rtl="0" algn="l">
              <a:spcBef>
                <a:spcPts val="0"/>
              </a:spcBef>
              <a:spcAft>
                <a:spcPts val="0"/>
              </a:spcAft>
              <a:buNone/>
            </a:pPr>
            <a:r>
              <a:rPr lang="en" sz="2200"/>
              <a:t>Dr</a:t>
            </a:r>
            <a:r>
              <a:rPr lang="en" sz="2200"/>
              <a:t>. Sushama Nagpal</a:t>
            </a:r>
            <a:endParaRPr sz="2200"/>
          </a:p>
        </p:txBody>
      </p:sp>
      <p:sp>
        <p:nvSpPr>
          <p:cNvPr id="74" name="Google Shape;74;p13"/>
          <p:cNvSpPr txBox="1"/>
          <p:nvPr>
            <p:ph idx="1" type="subTitle"/>
          </p:nvPr>
        </p:nvSpPr>
        <p:spPr>
          <a:xfrm>
            <a:off x="2371725" y="3748225"/>
            <a:ext cx="4891800" cy="101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200"/>
              <a:t>RAJAT SINGHAL  			327/CO/15</a:t>
            </a:r>
            <a:endParaRPr b="1" sz="2200"/>
          </a:p>
          <a:p>
            <a:pPr indent="0" lvl="0" marL="0" rtl="0" algn="l">
              <a:spcBef>
                <a:spcPts val="0"/>
              </a:spcBef>
              <a:spcAft>
                <a:spcPts val="0"/>
              </a:spcAft>
              <a:buNone/>
            </a:pPr>
            <a:r>
              <a:rPr b="1" lang="en" sz="2200"/>
              <a:t>RATTANDEEP SINGH		331/CO/15</a:t>
            </a:r>
            <a:endParaRPr sz="2200"/>
          </a:p>
        </p:txBody>
      </p:sp>
      <p:pic>
        <p:nvPicPr>
          <p:cNvPr id="75" name="Google Shape;75;p13"/>
          <p:cNvPicPr preferRelativeResize="0"/>
          <p:nvPr/>
        </p:nvPicPr>
        <p:blipFill>
          <a:blip r:embed="rId3">
            <a:alphaModFix/>
          </a:blip>
          <a:stretch>
            <a:fillRect/>
          </a:stretch>
        </p:blipFill>
        <p:spPr>
          <a:xfrm>
            <a:off x="501725" y="800401"/>
            <a:ext cx="1504950" cy="1504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311700" y="280700"/>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LITERATURE SURVEY</a:t>
            </a:r>
            <a:endParaRPr>
              <a:solidFill>
                <a:schemeClr val="dk1"/>
              </a:solidFill>
            </a:endParaRPr>
          </a:p>
        </p:txBody>
      </p:sp>
      <p:graphicFrame>
        <p:nvGraphicFramePr>
          <p:cNvPr id="153" name="Google Shape;153;p22"/>
          <p:cNvGraphicFramePr/>
          <p:nvPr/>
        </p:nvGraphicFramePr>
        <p:xfrm>
          <a:off x="438600" y="1089150"/>
          <a:ext cx="3000000" cy="3000000"/>
        </p:xfrm>
        <a:graphic>
          <a:graphicData uri="http://schemas.openxmlformats.org/drawingml/2006/table">
            <a:tbl>
              <a:tblPr>
                <a:noFill/>
                <a:tableStyleId>{C1218979-3245-4AF1-90DB-068AAD1503DC}</a:tableStyleId>
              </a:tblPr>
              <a:tblGrid>
                <a:gridCol w="2098425"/>
                <a:gridCol w="2098425"/>
                <a:gridCol w="2098425"/>
                <a:gridCol w="2098425"/>
              </a:tblGrid>
              <a:tr h="621000">
                <a:tc>
                  <a:txBody>
                    <a:bodyPr/>
                    <a:lstStyle/>
                    <a:p>
                      <a:pPr indent="0" lvl="0" marL="0" rtl="0" algn="ctr">
                        <a:spcBef>
                          <a:spcPts val="0"/>
                        </a:spcBef>
                        <a:spcAft>
                          <a:spcPts val="0"/>
                        </a:spcAft>
                        <a:buNone/>
                      </a:pPr>
                      <a:r>
                        <a:rPr b="1" lang="en">
                          <a:solidFill>
                            <a:srgbClr val="FFFFFF"/>
                          </a:solidFill>
                          <a:latin typeface="Lato"/>
                          <a:ea typeface="Lato"/>
                          <a:cs typeface="Lato"/>
                          <a:sym typeface="Lato"/>
                        </a:rPr>
                        <a:t>Research Paper</a:t>
                      </a:r>
                      <a:endParaRPr b="1">
                        <a:solidFill>
                          <a:srgbClr val="FFFFFF"/>
                        </a:solidFill>
                        <a:latin typeface="Lato"/>
                        <a:ea typeface="Lato"/>
                        <a:cs typeface="Lato"/>
                        <a:sym typeface="Lato"/>
                      </a:endParaRPr>
                    </a:p>
                  </a:txBody>
                  <a:tcPr marT="91425" marB="91425" marR="91425" marL="91425">
                    <a:solidFill>
                      <a:schemeClr val="dk1"/>
                    </a:solidFill>
                  </a:tcPr>
                </a:tc>
                <a:tc>
                  <a:txBody>
                    <a:bodyPr/>
                    <a:lstStyle/>
                    <a:p>
                      <a:pPr indent="0" lvl="0" marL="0" rtl="0" algn="ctr">
                        <a:spcBef>
                          <a:spcPts val="0"/>
                        </a:spcBef>
                        <a:spcAft>
                          <a:spcPts val="0"/>
                        </a:spcAft>
                        <a:buNone/>
                      </a:pPr>
                      <a:r>
                        <a:rPr b="1" lang="en">
                          <a:solidFill>
                            <a:srgbClr val="FFFFFF"/>
                          </a:solidFill>
                          <a:latin typeface="Lato"/>
                          <a:ea typeface="Lato"/>
                          <a:cs typeface="Lato"/>
                          <a:sym typeface="Lato"/>
                        </a:rPr>
                        <a:t>Publication</a:t>
                      </a:r>
                      <a:endParaRPr b="1">
                        <a:solidFill>
                          <a:srgbClr val="FFFFFF"/>
                        </a:solidFill>
                        <a:latin typeface="Lato"/>
                        <a:ea typeface="Lato"/>
                        <a:cs typeface="Lato"/>
                        <a:sym typeface="Lato"/>
                      </a:endParaRPr>
                    </a:p>
                  </a:txBody>
                  <a:tcPr marT="91425" marB="91425" marR="91425" marL="91425">
                    <a:solidFill>
                      <a:schemeClr val="dk1"/>
                    </a:solidFill>
                  </a:tcPr>
                </a:tc>
                <a:tc>
                  <a:txBody>
                    <a:bodyPr/>
                    <a:lstStyle/>
                    <a:p>
                      <a:pPr indent="0" lvl="0" marL="0" rtl="0" algn="ctr">
                        <a:spcBef>
                          <a:spcPts val="0"/>
                        </a:spcBef>
                        <a:spcAft>
                          <a:spcPts val="0"/>
                        </a:spcAft>
                        <a:buNone/>
                      </a:pPr>
                      <a:r>
                        <a:rPr b="1" lang="en">
                          <a:solidFill>
                            <a:srgbClr val="FFFFFF"/>
                          </a:solidFill>
                          <a:latin typeface="Lato"/>
                          <a:ea typeface="Lato"/>
                          <a:cs typeface="Lato"/>
                          <a:sym typeface="Lato"/>
                        </a:rPr>
                        <a:t>Work Proposed </a:t>
                      </a:r>
                      <a:endParaRPr b="1">
                        <a:solidFill>
                          <a:srgbClr val="FFFFFF"/>
                        </a:solidFill>
                        <a:latin typeface="Lato"/>
                        <a:ea typeface="Lato"/>
                        <a:cs typeface="Lato"/>
                        <a:sym typeface="Lato"/>
                      </a:endParaRPr>
                    </a:p>
                  </a:txBody>
                  <a:tcPr marT="91425" marB="91425" marR="91425" marL="91425">
                    <a:solidFill>
                      <a:schemeClr val="dk1"/>
                    </a:solidFill>
                  </a:tcPr>
                </a:tc>
                <a:tc>
                  <a:txBody>
                    <a:bodyPr/>
                    <a:lstStyle/>
                    <a:p>
                      <a:pPr indent="0" lvl="0" marL="0" rtl="0" algn="ctr">
                        <a:spcBef>
                          <a:spcPts val="0"/>
                        </a:spcBef>
                        <a:spcAft>
                          <a:spcPts val="0"/>
                        </a:spcAft>
                        <a:buNone/>
                      </a:pPr>
                      <a:r>
                        <a:rPr b="1" lang="en">
                          <a:solidFill>
                            <a:srgbClr val="FFFFFF"/>
                          </a:solidFill>
                          <a:latin typeface="Lato"/>
                          <a:ea typeface="Lato"/>
                          <a:cs typeface="Lato"/>
                          <a:sym typeface="Lato"/>
                        </a:rPr>
                        <a:t>Remarks</a:t>
                      </a:r>
                      <a:endParaRPr b="1">
                        <a:solidFill>
                          <a:srgbClr val="FFFFFF"/>
                        </a:solidFill>
                        <a:latin typeface="Lato"/>
                        <a:ea typeface="Lato"/>
                        <a:cs typeface="Lato"/>
                        <a:sym typeface="Lato"/>
                      </a:endParaRPr>
                    </a:p>
                  </a:txBody>
                  <a:tcPr marT="91425" marB="91425" marR="91425" marL="91425">
                    <a:solidFill>
                      <a:schemeClr val="dk1"/>
                    </a:solidFill>
                  </a:tcPr>
                </a:tc>
              </a:tr>
              <a:tr h="1053300">
                <a:tc>
                  <a:txBody>
                    <a:bodyPr/>
                    <a:lstStyle/>
                    <a:p>
                      <a:pPr indent="0" lvl="0" marL="0" rtl="0" algn="l">
                        <a:spcBef>
                          <a:spcPts val="0"/>
                        </a:spcBef>
                        <a:spcAft>
                          <a:spcPts val="0"/>
                        </a:spcAft>
                        <a:buNone/>
                      </a:pPr>
                      <a:r>
                        <a:rPr b="1" lang="en">
                          <a:latin typeface="Lato"/>
                          <a:ea typeface="Lato"/>
                          <a:cs typeface="Lato"/>
                          <a:sym typeface="Lato"/>
                        </a:rPr>
                        <a:t>Generative Adversarial </a:t>
                      </a:r>
                      <a:r>
                        <a:rPr b="1" lang="en">
                          <a:latin typeface="Lato"/>
                          <a:ea typeface="Lato"/>
                          <a:cs typeface="Lato"/>
                          <a:sym typeface="Lato"/>
                        </a:rPr>
                        <a:t>Text to Image Synthesis</a:t>
                      </a:r>
                      <a:endParaRPr b="1">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Proceedings on 33rd International Conference of Machine Learning</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Converts text(flowers and birds) to images using DCGan.</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Clr>
                          <a:schemeClr val="dk2"/>
                        </a:buClr>
                        <a:buSzPts val="1100"/>
                        <a:buFont typeface="Arial"/>
                        <a:buNone/>
                      </a:pPr>
                      <a:r>
                        <a:rPr lang="en">
                          <a:solidFill>
                            <a:schemeClr val="dk2"/>
                          </a:solidFill>
                          <a:latin typeface="Lato"/>
                          <a:ea typeface="Lato"/>
                          <a:cs typeface="Lato"/>
                          <a:sym typeface="Lato"/>
                        </a:rPr>
                        <a:t>Training is unstable and no scaling for higher resolution.</a:t>
                      </a:r>
                      <a:endParaRPr>
                        <a:solidFill>
                          <a:schemeClr val="dk2"/>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r h="1053300">
                <a:tc>
                  <a:txBody>
                    <a:bodyPr/>
                    <a:lstStyle/>
                    <a:p>
                      <a:pPr indent="0" lvl="0" marL="0" rtl="0" algn="l">
                        <a:spcBef>
                          <a:spcPts val="0"/>
                        </a:spcBef>
                        <a:spcAft>
                          <a:spcPts val="0"/>
                        </a:spcAft>
                        <a:buNone/>
                      </a:pPr>
                      <a:r>
                        <a:rPr b="1" lang="en">
                          <a:latin typeface="Lato"/>
                          <a:ea typeface="Lato"/>
                          <a:cs typeface="Lato"/>
                          <a:sym typeface="Lato"/>
                        </a:rPr>
                        <a:t>StackGAN</a:t>
                      </a:r>
                      <a:endParaRPr b="1">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2017 IEEE International Conference on Computer Vision</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Trained GAN in 2 stages and generate photo-realistic images.</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Clr>
                          <a:schemeClr val="dk2"/>
                        </a:buClr>
                        <a:buSzPts val="1100"/>
                        <a:buFont typeface="Arial"/>
                        <a:buNone/>
                      </a:pPr>
                      <a:r>
                        <a:rPr lang="en">
                          <a:solidFill>
                            <a:schemeClr val="dk2"/>
                          </a:solidFill>
                          <a:latin typeface="Lato"/>
                          <a:ea typeface="Lato"/>
                          <a:cs typeface="Lato"/>
                          <a:sym typeface="Lato"/>
                        </a:rPr>
                        <a:t>Very huge amount of training time required for multiple stages</a:t>
                      </a:r>
                      <a:endParaRPr>
                        <a:solidFill>
                          <a:schemeClr val="dk2"/>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bl>
          </a:graphicData>
        </a:graphic>
      </p:graphicFrame>
      <p:sp>
        <p:nvSpPr>
          <p:cNvPr id="154" name="Google Shape;154;p22"/>
          <p:cNvSpPr txBox="1"/>
          <p:nvPr/>
        </p:nvSpPr>
        <p:spPr>
          <a:xfrm>
            <a:off x="438600" y="4118325"/>
            <a:ext cx="8393700" cy="8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000" u="sng">
                <a:latin typeface="Lato"/>
                <a:ea typeface="Lato"/>
                <a:cs typeface="Lato"/>
                <a:sym typeface="Lato"/>
              </a:rPr>
              <a:t>Generative Adversarial T</a:t>
            </a:r>
            <a:r>
              <a:rPr b="1" i="1" lang="en" sz="1000" u="sng">
                <a:solidFill>
                  <a:schemeClr val="dk2"/>
                </a:solidFill>
                <a:latin typeface="Lato"/>
                <a:ea typeface="Lato"/>
                <a:cs typeface="Lato"/>
                <a:sym typeface="Lato"/>
                <a:hlinkClick r:id="rId3">
                  <a:extLst>
                    <a:ext uri="{A12FA001-AC4F-418D-AE19-62706E023703}">
                      <ahyp:hlinkClr val="tx"/>
                    </a:ext>
                  </a:extLst>
                </a:hlinkClick>
              </a:rPr>
              <a:t>ext to Image Synthesis:</a:t>
            </a:r>
            <a:r>
              <a:rPr b="1" i="1" lang="en" sz="1000">
                <a:solidFill>
                  <a:schemeClr val="dk2"/>
                </a:solidFill>
                <a:latin typeface="Lato"/>
                <a:ea typeface="Lato"/>
                <a:cs typeface="Lato"/>
                <a:sym typeface="Lato"/>
              </a:rPr>
              <a:t> </a:t>
            </a:r>
            <a:r>
              <a:rPr i="1" lang="en" sz="1000">
                <a:solidFill>
                  <a:schemeClr val="dk2"/>
                </a:solidFill>
                <a:highlight>
                  <a:srgbClr val="FFFFFF"/>
                </a:highlight>
                <a:latin typeface="Lato"/>
                <a:ea typeface="Lato"/>
                <a:cs typeface="Lato"/>
                <a:sym typeface="Lato"/>
              </a:rPr>
              <a:t>Reed, S.E., Akata, Z., Yan, X., Logeswaran, L., Schiele, B., &amp; Lee, H. (2016). Generative Adversarial Text to Image Synthesis. ICML</a:t>
            </a:r>
            <a:r>
              <a:rPr i="1" lang="en" sz="1000">
                <a:solidFill>
                  <a:schemeClr val="dk2"/>
                </a:solidFill>
                <a:highlight>
                  <a:srgbClr val="FFFFFF"/>
                </a:highlight>
                <a:latin typeface="Lato"/>
                <a:ea typeface="Lato"/>
                <a:cs typeface="Lato"/>
                <a:sym typeface="Lato"/>
              </a:rPr>
              <a:t>.</a:t>
            </a:r>
            <a:endParaRPr i="1" sz="1000">
              <a:solidFill>
                <a:schemeClr val="dk2"/>
              </a:solidFill>
              <a:highlight>
                <a:srgbClr val="FFFFFF"/>
              </a:highlight>
              <a:latin typeface="Lato"/>
              <a:ea typeface="Lato"/>
              <a:cs typeface="Lato"/>
              <a:sym typeface="Lato"/>
            </a:endParaRPr>
          </a:p>
          <a:p>
            <a:pPr indent="0" lvl="0" marL="0" rtl="0" algn="l">
              <a:spcBef>
                <a:spcPts val="1600"/>
              </a:spcBef>
              <a:spcAft>
                <a:spcPts val="1600"/>
              </a:spcAft>
              <a:buNone/>
            </a:pPr>
            <a:r>
              <a:rPr i="1" lang="en" sz="1000">
                <a:solidFill>
                  <a:schemeClr val="dk2"/>
                </a:solidFill>
                <a:highlight>
                  <a:srgbClr val="FFFFFF"/>
                </a:highlight>
                <a:latin typeface="Lato"/>
                <a:ea typeface="Lato"/>
                <a:cs typeface="Lato"/>
                <a:sym typeface="Lato"/>
              </a:rPr>
              <a:t> </a:t>
            </a:r>
            <a:r>
              <a:rPr b="1" i="1" lang="en" sz="1000" u="sng">
                <a:solidFill>
                  <a:schemeClr val="dk2"/>
                </a:solidFill>
                <a:highlight>
                  <a:srgbClr val="FFFFFF"/>
                </a:highlight>
                <a:latin typeface="Lato"/>
                <a:ea typeface="Lato"/>
                <a:cs typeface="Lato"/>
                <a:sym typeface="Lato"/>
                <a:hlinkClick r:id="rId4">
                  <a:extLst>
                    <a:ext uri="{A12FA001-AC4F-418D-AE19-62706E023703}">
                      <ahyp:hlinkClr val="tx"/>
                    </a:ext>
                  </a:extLst>
                </a:hlinkClick>
              </a:rPr>
              <a:t>Stack GAN</a:t>
            </a:r>
            <a:r>
              <a:rPr b="1" i="1" lang="en" sz="1000">
                <a:solidFill>
                  <a:schemeClr val="dk2"/>
                </a:solidFill>
                <a:highlight>
                  <a:srgbClr val="FFFFFF"/>
                </a:highlight>
                <a:latin typeface="Lato"/>
                <a:ea typeface="Lato"/>
                <a:cs typeface="Lato"/>
                <a:sym typeface="Lato"/>
              </a:rPr>
              <a:t>: </a:t>
            </a:r>
            <a:r>
              <a:rPr i="1" lang="en" sz="1000">
                <a:solidFill>
                  <a:schemeClr val="dk2"/>
                </a:solidFill>
                <a:highlight>
                  <a:srgbClr val="FFFFFF"/>
                </a:highlight>
                <a:latin typeface="Lato"/>
                <a:ea typeface="Lato"/>
                <a:cs typeface="Lato"/>
                <a:sym typeface="Lato"/>
              </a:rPr>
              <a:t>Zhang, H., Xu, T., Li, H., Zhang, S., Huang, X., Wang, X., &amp; Metaxas, D.N. (2017). StackGAN: Text to Photo-Realistic Image Synthesis with Stacked Generative Adversarial Networks. 2017 IEEE International Conference on Computer Vision (ICCV), 5908-5916.</a:t>
            </a:r>
            <a:endParaRPr i="1" sz="10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311700" y="280700"/>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LITERATURE SURVEY</a:t>
            </a:r>
            <a:endParaRPr>
              <a:solidFill>
                <a:schemeClr val="dk1"/>
              </a:solidFill>
            </a:endParaRPr>
          </a:p>
        </p:txBody>
      </p:sp>
      <p:graphicFrame>
        <p:nvGraphicFramePr>
          <p:cNvPr id="160" name="Google Shape;160;p23"/>
          <p:cNvGraphicFramePr/>
          <p:nvPr/>
        </p:nvGraphicFramePr>
        <p:xfrm>
          <a:off x="438600" y="1089150"/>
          <a:ext cx="3000000" cy="3000000"/>
        </p:xfrm>
        <a:graphic>
          <a:graphicData uri="http://schemas.openxmlformats.org/drawingml/2006/table">
            <a:tbl>
              <a:tblPr>
                <a:noFill/>
                <a:tableStyleId>{C1218979-3245-4AF1-90DB-068AAD1503DC}</a:tableStyleId>
              </a:tblPr>
              <a:tblGrid>
                <a:gridCol w="2098425"/>
                <a:gridCol w="2098425"/>
                <a:gridCol w="2098425"/>
                <a:gridCol w="2098425"/>
              </a:tblGrid>
              <a:tr h="621000">
                <a:tc>
                  <a:txBody>
                    <a:bodyPr/>
                    <a:lstStyle/>
                    <a:p>
                      <a:pPr indent="0" lvl="0" marL="0" rtl="0" algn="ctr">
                        <a:spcBef>
                          <a:spcPts val="0"/>
                        </a:spcBef>
                        <a:spcAft>
                          <a:spcPts val="0"/>
                        </a:spcAft>
                        <a:buNone/>
                      </a:pPr>
                      <a:r>
                        <a:rPr b="1" lang="en">
                          <a:solidFill>
                            <a:srgbClr val="FFFFFF"/>
                          </a:solidFill>
                          <a:latin typeface="Lato"/>
                          <a:ea typeface="Lato"/>
                          <a:cs typeface="Lato"/>
                          <a:sym typeface="Lato"/>
                        </a:rPr>
                        <a:t>Research Paper</a:t>
                      </a:r>
                      <a:endParaRPr b="1">
                        <a:solidFill>
                          <a:srgbClr val="FFFFFF"/>
                        </a:solidFill>
                        <a:latin typeface="Lato"/>
                        <a:ea typeface="Lato"/>
                        <a:cs typeface="Lato"/>
                        <a:sym typeface="Lato"/>
                      </a:endParaRPr>
                    </a:p>
                  </a:txBody>
                  <a:tcPr marT="91425" marB="91425" marR="91425" marL="91425">
                    <a:solidFill>
                      <a:schemeClr val="dk1"/>
                    </a:solidFill>
                  </a:tcPr>
                </a:tc>
                <a:tc>
                  <a:txBody>
                    <a:bodyPr/>
                    <a:lstStyle/>
                    <a:p>
                      <a:pPr indent="0" lvl="0" marL="0" rtl="0" algn="ctr">
                        <a:spcBef>
                          <a:spcPts val="0"/>
                        </a:spcBef>
                        <a:spcAft>
                          <a:spcPts val="0"/>
                        </a:spcAft>
                        <a:buNone/>
                      </a:pPr>
                      <a:r>
                        <a:rPr b="1" lang="en">
                          <a:solidFill>
                            <a:srgbClr val="FFFFFF"/>
                          </a:solidFill>
                          <a:latin typeface="Lato"/>
                          <a:ea typeface="Lato"/>
                          <a:cs typeface="Lato"/>
                          <a:sym typeface="Lato"/>
                        </a:rPr>
                        <a:t>Publication</a:t>
                      </a:r>
                      <a:endParaRPr b="1">
                        <a:solidFill>
                          <a:srgbClr val="FFFFFF"/>
                        </a:solidFill>
                        <a:latin typeface="Lato"/>
                        <a:ea typeface="Lato"/>
                        <a:cs typeface="Lato"/>
                        <a:sym typeface="Lato"/>
                      </a:endParaRPr>
                    </a:p>
                  </a:txBody>
                  <a:tcPr marT="91425" marB="91425" marR="91425" marL="91425">
                    <a:solidFill>
                      <a:schemeClr val="dk1"/>
                    </a:solidFill>
                  </a:tcPr>
                </a:tc>
                <a:tc>
                  <a:txBody>
                    <a:bodyPr/>
                    <a:lstStyle/>
                    <a:p>
                      <a:pPr indent="0" lvl="0" marL="0" rtl="0" algn="ctr">
                        <a:spcBef>
                          <a:spcPts val="0"/>
                        </a:spcBef>
                        <a:spcAft>
                          <a:spcPts val="0"/>
                        </a:spcAft>
                        <a:buClr>
                          <a:schemeClr val="dk2"/>
                        </a:buClr>
                        <a:buSzPts val="1100"/>
                        <a:buFont typeface="Arial"/>
                        <a:buNone/>
                      </a:pPr>
                      <a:r>
                        <a:rPr b="1" lang="en">
                          <a:solidFill>
                            <a:schemeClr val="lt1"/>
                          </a:solidFill>
                          <a:latin typeface="Lato"/>
                          <a:ea typeface="Lato"/>
                          <a:cs typeface="Lato"/>
                          <a:sym typeface="Lato"/>
                        </a:rPr>
                        <a:t>Work Proposed </a:t>
                      </a:r>
                      <a:endParaRPr b="1">
                        <a:solidFill>
                          <a:schemeClr val="lt1"/>
                        </a:solidFill>
                        <a:latin typeface="Lato"/>
                        <a:ea typeface="Lato"/>
                        <a:cs typeface="Lato"/>
                        <a:sym typeface="Lato"/>
                      </a:endParaRPr>
                    </a:p>
                    <a:p>
                      <a:pPr indent="0" lvl="0" marL="0" rtl="0" algn="ctr">
                        <a:spcBef>
                          <a:spcPts val="0"/>
                        </a:spcBef>
                        <a:spcAft>
                          <a:spcPts val="0"/>
                        </a:spcAft>
                        <a:buNone/>
                      </a:pPr>
                      <a:r>
                        <a:t/>
                      </a:r>
                      <a:endParaRPr b="1">
                        <a:solidFill>
                          <a:srgbClr val="FFFFFF"/>
                        </a:solidFill>
                        <a:latin typeface="Lato"/>
                        <a:ea typeface="Lato"/>
                        <a:cs typeface="Lato"/>
                        <a:sym typeface="Lato"/>
                      </a:endParaRPr>
                    </a:p>
                  </a:txBody>
                  <a:tcPr marT="91425" marB="91425" marR="91425" marL="91425">
                    <a:solidFill>
                      <a:schemeClr val="dk1"/>
                    </a:solidFill>
                  </a:tcPr>
                </a:tc>
                <a:tc>
                  <a:txBody>
                    <a:bodyPr/>
                    <a:lstStyle/>
                    <a:p>
                      <a:pPr indent="0" lvl="0" marL="0" rtl="0" algn="ctr">
                        <a:spcBef>
                          <a:spcPts val="0"/>
                        </a:spcBef>
                        <a:spcAft>
                          <a:spcPts val="0"/>
                        </a:spcAft>
                        <a:buNone/>
                      </a:pPr>
                      <a:r>
                        <a:rPr b="1" lang="en">
                          <a:solidFill>
                            <a:srgbClr val="FFFFFF"/>
                          </a:solidFill>
                          <a:latin typeface="Lato"/>
                          <a:ea typeface="Lato"/>
                          <a:cs typeface="Lato"/>
                          <a:sym typeface="Lato"/>
                        </a:rPr>
                        <a:t>Remarks</a:t>
                      </a:r>
                      <a:endParaRPr b="1">
                        <a:solidFill>
                          <a:srgbClr val="FFFFFF"/>
                        </a:solidFill>
                        <a:latin typeface="Lato"/>
                        <a:ea typeface="Lato"/>
                        <a:cs typeface="Lato"/>
                        <a:sym typeface="Lato"/>
                      </a:endParaRPr>
                    </a:p>
                  </a:txBody>
                  <a:tcPr marT="91425" marB="91425" marR="91425" marL="91425">
                    <a:solidFill>
                      <a:schemeClr val="dk1"/>
                    </a:solidFill>
                  </a:tcPr>
                </a:tc>
              </a:tr>
              <a:tr h="1053300">
                <a:tc>
                  <a:txBody>
                    <a:bodyPr/>
                    <a:lstStyle/>
                    <a:p>
                      <a:pPr indent="0" lvl="0" marL="0" rtl="0" algn="l">
                        <a:spcBef>
                          <a:spcPts val="0"/>
                        </a:spcBef>
                        <a:spcAft>
                          <a:spcPts val="0"/>
                        </a:spcAft>
                        <a:buNone/>
                      </a:pPr>
                      <a:r>
                        <a:rPr b="1" lang="en">
                          <a:latin typeface="Lato"/>
                          <a:ea typeface="Lato"/>
                          <a:cs typeface="Lato"/>
                          <a:sym typeface="Lato"/>
                        </a:rPr>
                        <a:t>Conditional GAN</a:t>
                      </a:r>
                      <a:endParaRPr b="1">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Computer Vision and Pattern Recognition, Machine Learning</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Novel method to train GAN, using conditioning variables.</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Used the technique applied for feeding labels.</a:t>
                      </a:r>
                      <a:endParaRPr>
                        <a:latin typeface="Lato"/>
                        <a:ea typeface="Lato"/>
                        <a:cs typeface="Lato"/>
                        <a:sym typeface="Lato"/>
                      </a:endParaRPr>
                    </a:p>
                  </a:txBody>
                  <a:tcPr marT="91425" marB="91425" marR="91425" marL="91425"/>
                </a:tc>
              </a:tr>
              <a:tr h="1053300">
                <a:tc>
                  <a:txBody>
                    <a:bodyPr/>
                    <a:lstStyle/>
                    <a:p>
                      <a:pPr indent="0" lvl="0" marL="0" rtl="0" algn="l">
                        <a:spcBef>
                          <a:spcPts val="0"/>
                        </a:spcBef>
                        <a:spcAft>
                          <a:spcPts val="0"/>
                        </a:spcAft>
                        <a:buNone/>
                      </a:pPr>
                      <a:r>
                        <a:rPr b="1" lang="en">
                          <a:latin typeface="Lato"/>
                          <a:ea typeface="Lato"/>
                          <a:cs typeface="Lato"/>
                          <a:sym typeface="Lato"/>
                        </a:rPr>
                        <a:t>Progressive growing of GAN</a:t>
                      </a:r>
                      <a:endParaRPr b="1">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2018 International Conference of Machine Learning</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Generates stable and higher resolution images.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solidFill>
                            <a:schemeClr val="dk2"/>
                          </a:solidFill>
                          <a:latin typeface="Lato"/>
                          <a:ea typeface="Lato"/>
                          <a:cs typeface="Lato"/>
                          <a:sym typeface="Lato"/>
                        </a:rPr>
                        <a:t>Needs large amount of initial dataset.</a:t>
                      </a:r>
                      <a:endParaRPr>
                        <a:solidFill>
                          <a:schemeClr val="dk2"/>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bl>
          </a:graphicData>
        </a:graphic>
      </p:graphicFrame>
      <p:sp>
        <p:nvSpPr>
          <p:cNvPr id="161" name="Google Shape;161;p23"/>
          <p:cNvSpPr txBox="1"/>
          <p:nvPr/>
        </p:nvSpPr>
        <p:spPr>
          <a:xfrm>
            <a:off x="504975" y="4101725"/>
            <a:ext cx="8393700" cy="7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000" u="sng">
                <a:solidFill>
                  <a:schemeClr val="dk2"/>
                </a:solidFill>
                <a:highlight>
                  <a:srgbClr val="FFFFFF"/>
                </a:highlight>
                <a:latin typeface="Lato"/>
                <a:ea typeface="Lato"/>
                <a:cs typeface="Lato"/>
                <a:sym typeface="Lato"/>
                <a:hlinkClick r:id="rId3">
                  <a:extLst>
                    <a:ext uri="{A12FA001-AC4F-418D-AE19-62706E023703}">
                      <ahyp:hlinkClr val="tx"/>
                    </a:ext>
                  </a:extLst>
                </a:hlinkClick>
              </a:rPr>
              <a:t>Conditional GAN</a:t>
            </a:r>
            <a:r>
              <a:rPr i="1" lang="en" sz="1000">
                <a:solidFill>
                  <a:schemeClr val="dk2"/>
                </a:solidFill>
                <a:highlight>
                  <a:srgbClr val="FFFFFF"/>
                </a:highlight>
                <a:latin typeface="Lato"/>
                <a:ea typeface="Lato"/>
                <a:cs typeface="Lato"/>
                <a:sym typeface="Lato"/>
              </a:rPr>
              <a:t>: Mirza, M., &amp; Osindero, S. (2014). Conditional Generative Adversarial Nets. CoRR, abs/1411.1784.</a:t>
            </a:r>
            <a:endParaRPr i="1" sz="1000">
              <a:solidFill>
                <a:schemeClr val="dk2"/>
              </a:solidFill>
              <a:highlight>
                <a:srgbClr val="FFFFFF"/>
              </a:highlight>
              <a:latin typeface="Lato"/>
              <a:ea typeface="Lato"/>
              <a:cs typeface="Lato"/>
              <a:sym typeface="Lato"/>
            </a:endParaRPr>
          </a:p>
          <a:p>
            <a:pPr indent="0" lvl="0" marL="0" rtl="0" algn="l">
              <a:spcBef>
                <a:spcPts val="1600"/>
              </a:spcBef>
              <a:spcAft>
                <a:spcPts val="0"/>
              </a:spcAft>
              <a:buNone/>
            </a:pPr>
            <a:r>
              <a:rPr i="1" lang="en" sz="1000">
                <a:solidFill>
                  <a:schemeClr val="dk2"/>
                </a:solidFill>
                <a:latin typeface="Lato"/>
                <a:ea typeface="Lato"/>
                <a:cs typeface="Lato"/>
                <a:sym typeface="Lato"/>
              </a:rPr>
              <a:t> </a:t>
            </a:r>
            <a:r>
              <a:rPr b="1" i="1" lang="en" sz="1000" u="sng">
                <a:solidFill>
                  <a:schemeClr val="dk2"/>
                </a:solidFill>
                <a:latin typeface="Lato"/>
                <a:ea typeface="Lato"/>
                <a:cs typeface="Lato"/>
                <a:sym typeface="Lato"/>
                <a:hlinkClick r:id="rId4">
                  <a:extLst>
                    <a:ext uri="{A12FA001-AC4F-418D-AE19-62706E023703}">
                      <ahyp:hlinkClr val="tx"/>
                    </a:ext>
                  </a:extLst>
                </a:hlinkClick>
              </a:rPr>
              <a:t>Progressive GAN</a:t>
            </a:r>
            <a:r>
              <a:rPr b="1" i="1" lang="en" sz="1000">
                <a:solidFill>
                  <a:schemeClr val="dk2"/>
                </a:solidFill>
                <a:latin typeface="Lato"/>
                <a:ea typeface="Lato"/>
                <a:cs typeface="Lato"/>
                <a:sym typeface="Lato"/>
              </a:rPr>
              <a:t>: </a:t>
            </a:r>
            <a:r>
              <a:rPr i="1" lang="en" sz="1000">
                <a:solidFill>
                  <a:schemeClr val="dk2"/>
                </a:solidFill>
                <a:highlight>
                  <a:srgbClr val="FFFFFF"/>
                </a:highlight>
                <a:latin typeface="Lato"/>
                <a:ea typeface="Lato"/>
                <a:cs typeface="Lato"/>
                <a:sym typeface="Lato"/>
              </a:rPr>
              <a:t>Karras, T., Aila, T., Laine, S., &amp; Lehtinen, J. (2017). Progressive Growing of GANs for Improved Quality, Stability, and Variation. CoRR, abs/1710.10196.</a:t>
            </a:r>
            <a:endParaRPr i="1" sz="1000">
              <a:solidFill>
                <a:schemeClr val="dk2"/>
              </a:solidFill>
              <a:highlight>
                <a:srgbClr val="FFFFFF"/>
              </a:highlight>
              <a:latin typeface="Lato"/>
              <a:ea typeface="Lato"/>
              <a:cs typeface="Lato"/>
              <a:sym typeface="Lato"/>
            </a:endParaRPr>
          </a:p>
          <a:p>
            <a:pPr indent="0" lvl="0" marL="0" rtl="0" algn="l">
              <a:spcBef>
                <a:spcPts val="1600"/>
              </a:spcBef>
              <a:spcAft>
                <a:spcPts val="1600"/>
              </a:spcAft>
              <a:buNone/>
            </a:pPr>
            <a:r>
              <a:t/>
            </a:r>
            <a:endParaRPr i="1" sz="1000">
              <a:solidFill>
                <a:schemeClr val="dk2"/>
              </a:solidFill>
              <a:highlight>
                <a:srgbClr val="FFFFFF"/>
              </a:highlight>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311700" y="280700"/>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LITERATURE SURVEY</a:t>
            </a:r>
            <a:endParaRPr>
              <a:solidFill>
                <a:schemeClr val="dk1"/>
              </a:solidFill>
            </a:endParaRPr>
          </a:p>
        </p:txBody>
      </p:sp>
      <p:graphicFrame>
        <p:nvGraphicFramePr>
          <p:cNvPr id="167" name="Google Shape;167;p24"/>
          <p:cNvGraphicFramePr/>
          <p:nvPr/>
        </p:nvGraphicFramePr>
        <p:xfrm>
          <a:off x="438600" y="1089150"/>
          <a:ext cx="3000000" cy="3000000"/>
        </p:xfrm>
        <a:graphic>
          <a:graphicData uri="http://schemas.openxmlformats.org/drawingml/2006/table">
            <a:tbl>
              <a:tblPr>
                <a:noFill/>
                <a:tableStyleId>{C1218979-3245-4AF1-90DB-068AAD1503DC}</a:tableStyleId>
              </a:tblPr>
              <a:tblGrid>
                <a:gridCol w="2098425"/>
                <a:gridCol w="2098425"/>
                <a:gridCol w="2098425"/>
                <a:gridCol w="2098425"/>
              </a:tblGrid>
              <a:tr h="563675">
                <a:tc>
                  <a:txBody>
                    <a:bodyPr/>
                    <a:lstStyle/>
                    <a:p>
                      <a:pPr indent="0" lvl="0" marL="0" rtl="0" algn="ctr">
                        <a:spcBef>
                          <a:spcPts val="0"/>
                        </a:spcBef>
                        <a:spcAft>
                          <a:spcPts val="0"/>
                        </a:spcAft>
                        <a:buNone/>
                      </a:pPr>
                      <a:r>
                        <a:rPr b="1" lang="en">
                          <a:solidFill>
                            <a:srgbClr val="FFFFFF"/>
                          </a:solidFill>
                          <a:latin typeface="Lato"/>
                          <a:ea typeface="Lato"/>
                          <a:cs typeface="Lato"/>
                          <a:sym typeface="Lato"/>
                        </a:rPr>
                        <a:t>Research Paper</a:t>
                      </a:r>
                      <a:endParaRPr b="1">
                        <a:solidFill>
                          <a:srgbClr val="FFFFFF"/>
                        </a:solidFill>
                        <a:latin typeface="Lato"/>
                        <a:ea typeface="Lato"/>
                        <a:cs typeface="Lato"/>
                        <a:sym typeface="Lato"/>
                      </a:endParaRPr>
                    </a:p>
                  </a:txBody>
                  <a:tcPr marT="91425" marB="91425" marR="91425" marL="91425">
                    <a:solidFill>
                      <a:schemeClr val="dk1"/>
                    </a:solidFill>
                  </a:tcPr>
                </a:tc>
                <a:tc>
                  <a:txBody>
                    <a:bodyPr/>
                    <a:lstStyle/>
                    <a:p>
                      <a:pPr indent="0" lvl="0" marL="0" rtl="0" algn="ctr">
                        <a:spcBef>
                          <a:spcPts val="0"/>
                        </a:spcBef>
                        <a:spcAft>
                          <a:spcPts val="0"/>
                        </a:spcAft>
                        <a:buNone/>
                      </a:pPr>
                      <a:r>
                        <a:rPr b="1" lang="en">
                          <a:solidFill>
                            <a:srgbClr val="FFFFFF"/>
                          </a:solidFill>
                          <a:latin typeface="Lato"/>
                          <a:ea typeface="Lato"/>
                          <a:cs typeface="Lato"/>
                          <a:sym typeface="Lato"/>
                        </a:rPr>
                        <a:t>Publication</a:t>
                      </a:r>
                      <a:endParaRPr b="1">
                        <a:solidFill>
                          <a:srgbClr val="FFFFFF"/>
                        </a:solidFill>
                        <a:latin typeface="Lato"/>
                        <a:ea typeface="Lato"/>
                        <a:cs typeface="Lato"/>
                        <a:sym typeface="Lato"/>
                      </a:endParaRPr>
                    </a:p>
                  </a:txBody>
                  <a:tcPr marT="91425" marB="91425" marR="91425" marL="91425">
                    <a:solidFill>
                      <a:schemeClr val="dk1"/>
                    </a:solidFill>
                  </a:tcPr>
                </a:tc>
                <a:tc>
                  <a:txBody>
                    <a:bodyPr/>
                    <a:lstStyle/>
                    <a:p>
                      <a:pPr indent="0" lvl="0" marL="0" rtl="0" algn="ctr">
                        <a:spcBef>
                          <a:spcPts val="0"/>
                        </a:spcBef>
                        <a:spcAft>
                          <a:spcPts val="0"/>
                        </a:spcAft>
                        <a:buClr>
                          <a:schemeClr val="dk2"/>
                        </a:buClr>
                        <a:buSzPts val="1100"/>
                        <a:buFont typeface="Arial"/>
                        <a:buNone/>
                      </a:pPr>
                      <a:r>
                        <a:rPr b="1" lang="en">
                          <a:solidFill>
                            <a:schemeClr val="lt1"/>
                          </a:solidFill>
                          <a:latin typeface="Lato"/>
                          <a:ea typeface="Lato"/>
                          <a:cs typeface="Lato"/>
                          <a:sym typeface="Lato"/>
                        </a:rPr>
                        <a:t>Work Proposed </a:t>
                      </a:r>
                      <a:endParaRPr b="1">
                        <a:solidFill>
                          <a:schemeClr val="lt1"/>
                        </a:solidFill>
                        <a:latin typeface="Lato"/>
                        <a:ea typeface="Lato"/>
                        <a:cs typeface="Lato"/>
                        <a:sym typeface="Lato"/>
                      </a:endParaRPr>
                    </a:p>
                    <a:p>
                      <a:pPr indent="0" lvl="0" marL="0" rtl="0" algn="ctr">
                        <a:spcBef>
                          <a:spcPts val="0"/>
                        </a:spcBef>
                        <a:spcAft>
                          <a:spcPts val="0"/>
                        </a:spcAft>
                        <a:buNone/>
                      </a:pPr>
                      <a:r>
                        <a:t/>
                      </a:r>
                      <a:endParaRPr b="1">
                        <a:solidFill>
                          <a:srgbClr val="FFFFFF"/>
                        </a:solidFill>
                        <a:latin typeface="Lato"/>
                        <a:ea typeface="Lato"/>
                        <a:cs typeface="Lato"/>
                        <a:sym typeface="Lato"/>
                      </a:endParaRPr>
                    </a:p>
                  </a:txBody>
                  <a:tcPr marT="91425" marB="91425" marR="91425" marL="91425">
                    <a:solidFill>
                      <a:schemeClr val="dk1"/>
                    </a:solidFill>
                  </a:tcPr>
                </a:tc>
                <a:tc>
                  <a:txBody>
                    <a:bodyPr/>
                    <a:lstStyle/>
                    <a:p>
                      <a:pPr indent="0" lvl="0" marL="0" rtl="0" algn="ctr">
                        <a:spcBef>
                          <a:spcPts val="0"/>
                        </a:spcBef>
                        <a:spcAft>
                          <a:spcPts val="0"/>
                        </a:spcAft>
                        <a:buNone/>
                      </a:pPr>
                      <a:r>
                        <a:rPr b="1" lang="en">
                          <a:solidFill>
                            <a:srgbClr val="FFFFFF"/>
                          </a:solidFill>
                          <a:latin typeface="Lato"/>
                          <a:ea typeface="Lato"/>
                          <a:cs typeface="Lato"/>
                          <a:sym typeface="Lato"/>
                        </a:rPr>
                        <a:t>Remarks</a:t>
                      </a:r>
                      <a:endParaRPr b="1">
                        <a:solidFill>
                          <a:srgbClr val="FFFFFF"/>
                        </a:solidFill>
                        <a:latin typeface="Lato"/>
                        <a:ea typeface="Lato"/>
                        <a:cs typeface="Lato"/>
                        <a:sym typeface="Lato"/>
                      </a:endParaRPr>
                    </a:p>
                  </a:txBody>
                  <a:tcPr marT="91425" marB="91425" marR="91425" marL="91425">
                    <a:solidFill>
                      <a:schemeClr val="dk1"/>
                    </a:solidFill>
                  </a:tcPr>
                </a:tc>
              </a:tr>
              <a:tr h="956125">
                <a:tc>
                  <a:txBody>
                    <a:bodyPr/>
                    <a:lstStyle/>
                    <a:p>
                      <a:pPr indent="0" lvl="0" marL="0" rtl="0" algn="l">
                        <a:spcBef>
                          <a:spcPts val="0"/>
                        </a:spcBef>
                        <a:spcAft>
                          <a:spcPts val="0"/>
                        </a:spcAft>
                        <a:buNone/>
                      </a:pPr>
                      <a:r>
                        <a:rPr b="1" lang="en">
                          <a:latin typeface="Lato"/>
                          <a:ea typeface="Lato"/>
                          <a:cs typeface="Lato"/>
                          <a:sym typeface="Lato"/>
                        </a:rPr>
                        <a:t>FaceNet</a:t>
                      </a:r>
                      <a:endParaRPr b="1">
                        <a:latin typeface="Lato"/>
                        <a:ea typeface="Lato"/>
                        <a:cs typeface="Lato"/>
                        <a:sym typeface="Lato"/>
                      </a:endParaRPr>
                    </a:p>
                  </a:txBody>
                  <a:tcPr marT="91425" marB="91425" marR="91425" marL="91425"/>
                </a:tc>
                <a:tc>
                  <a:txBody>
                    <a:bodyPr/>
                    <a:lstStyle/>
                    <a:p>
                      <a:pPr indent="0" lvl="0" marL="0" rtl="0" algn="l">
                        <a:lnSpc>
                          <a:spcPct val="115000"/>
                        </a:lnSpc>
                        <a:spcBef>
                          <a:spcPts val="0"/>
                        </a:spcBef>
                        <a:spcAft>
                          <a:spcPts val="0"/>
                        </a:spcAft>
                        <a:buClr>
                          <a:schemeClr val="dk2"/>
                        </a:buClr>
                        <a:buSzPts val="1100"/>
                        <a:buFont typeface="Arial"/>
                        <a:buNone/>
                      </a:pPr>
                      <a:r>
                        <a:rPr lang="en">
                          <a:solidFill>
                            <a:schemeClr val="dk2"/>
                          </a:solidFill>
                          <a:highlight>
                            <a:srgbClr val="FFFFFF"/>
                          </a:highlight>
                          <a:latin typeface="Lato"/>
                          <a:ea typeface="Lato"/>
                          <a:cs typeface="Lato"/>
                          <a:sym typeface="Lato"/>
                        </a:rPr>
                        <a:t>IEEE Computer Vision and Pattern Recognition (CVPR) 2015</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Facenet system is used to map face images to fixed size embeddings.</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Used pretrained FaceNet model to </a:t>
                      </a:r>
                      <a:r>
                        <a:rPr lang="en">
                          <a:latin typeface="Lato"/>
                          <a:ea typeface="Lato"/>
                          <a:cs typeface="Lato"/>
                          <a:sym typeface="Lato"/>
                        </a:rPr>
                        <a:t>calculate accuracy of our model.</a:t>
                      </a:r>
                      <a:endParaRPr>
                        <a:latin typeface="Lato"/>
                        <a:ea typeface="Lato"/>
                        <a:cs typeface="Lato"/>
                        <a:sym typeface="Lato"/>
                      </a:endParaRPr>
                    </a:p>
                  </a:txBody>
                  <a:tcPr marT="91425" marB="91425" marR="91425" marL="91425"/>
                </a:tc>
              </a:tr>
              <a:tr h="1330750">
                <a:tc>
                  <a:txBody>
                    <a:bodyPr/>
                    <a:lstStyle/>
                    <a:p>
                      <a:pPr indent="0" lvl="0" marL="0" rtl="0" algn="l">
                        <a:lnSpc>
                          <a:spcPct val="115000"/>
                        </a:lnSpc>
                        <a:spcBef>
                          <a:spcPts val="0"/>
                        </a:spcBef>
                        <a:spcAft>
                          <a:spcPts val="0"/>
                        </a:spcAft>
                        <a:buClr>
                          <a:schemeClr val="dk2"/>
                        </a:buClr>
                        <a:buSzPts val="1100"/>
                        <a:buFont typeface="Arial"/>
                        <a:buNone/>
                      </a:pPr>
                      <a:r>
                        <a:rPr b="1" lang="en">
                          <a:solidFill>
                            <a:schemeClr val="dk2"/>
                          </a:solidFill>
                          <a:latin typeface="Lato"/>
                          <a:ea typeface="Lato"/>
                          <a:cs typeface="Lato"/>
                          <a:sym typeface="Lato"/>
                        </a:rPr>
                        <a:t>Facebook Infersent</a:t>
                      </a:r>
                      <a:endParaRPr b="1">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a:latin typeface="Lato"/>
                          <a:ea typeface="Lato"/>
                          <a:cs typeface="Lato"/>
                          <a:sym typeface="Lato"/>
                        </a:rPr>
                        <a:t>EMNLP 2017</a:t>
                      </a:r>
                      <a:endParaRPr>
                        <a:latin typeface="Lato"/>
                        <a:ea typeface="Lato"/>
                        <a:cs typeface="Lato"/>
                        <a:sym typeface="Lato"/>
                      </a:endParaRPr>
                    </a:p>
                  </a:txBody>
                  <a:tcPr marT="91425" marB="91425" marR="91425" marL="91425"/>
                </a:tc>
                <a:tc>
                  <a:txBody>
                    <a:bodyPr/>
                    <a:lstStyle/>
                    <a:p>
                      <a:pPr indent="0" lvl="0" marL="0" rtl="0" algn="l">
                        <a:lnSpc>
                          <a:spcPct val="115000"/>
                        </a:lnSpc>
                        <a:spcBef>
                          <a:spcPts val="0"/>
                        </a:spcBef>
                        <a:spcAft>
                          <a:spcPts val="0"/>
                        </a:spcAft>
                        <a:buClr>
                          <a:schemeClr val="dk2"/>
                        </a:buClr>
                        <a:buSzPts val="1100"/>
                        <a:buFont typeface="Arial"/>
                        <a:buNone/>
                      </a:pPr>
                      <a:r>
                        <a:rPr lang="en">
                          <a:solidFill>
                            <a:schemeClr val="dk2"/>
                          </a:solidFill>
                          <a:latin typeface="Lato"/>
                          <a:ea typeface="Lato"/>
                          <a:cs typeface="Lato"/>
                          <a:sym typeface="Lato"/>
                        </a:rPr>
                        <a:t>P</a:t>
                      </a:r>
                      <a:r>
                        <a:rPr lang="en">
                          <a:solidFill>
                            <a:schemeClr val="dk2"/>
                          </a:solidFill>
                          <a:latin typeface="Lato"/>
                          <a:ea typeface="Lato"/>
                          <a:cs typeface="Lato"/>
                          <a:sym typeface="Lato"/>
                        </a:rPr>
                        <a:t>roposes a supervised technique to obtain embeddings of sentences. </a:t>
                      </a:r>
                      <a:endParaRPr>
                        <a:latin typeface="Lato"/>
                        <a:ea typeface="Lato"/>
                        <a:cs typeface="Lato"/>
                        <a:sym typeface="Lato"/>
                      </a:endParaRPr>
                    </a:p>
                  </a:txBody>
                  <a:tcPr marT="91425" marB="91425" marR="91425" marL="91425"/>
                </a:tc>
                <a:tc>
                  <a:txBody>
                    <a:bodyPr/>
                    <a:lstStyle/>
                    <a:p>
                      <a:pPr indent="0" lvl="0" marL="0" rtl="0" algn="l">
                        <a:lnSpc>
                          <a:spcPct val="115000"/>
                        </a:lnSpc>
                        <a:spcBef>
                          <a:spcPts val="0"/>
                        </a:spcBef>
                        <a:spcAft>
                          <a:spcPts val="0"/>
                        </a:spcAft>
                        <a:buClr>
                          <a:schemeClr val="dk2"/>
                        </a:buClr>
                        <a:buSzPts val="1100"/>
                        <a:buFont typeface="Arial"/>
                        <a:buNone/>
                      </a:pPr>
                      <a:r>
                        <a:rPr lang="en">
                          <a:solidFill>
                            <a:schemeClr val="dk2"/>
                          </a:solidFill>
                          <a:latin typeface="Lato"/>
                          <a:ea typeface="Lato"/>
                          <a:cs typeface="Lato"/>
                          <a:sym typeface="Lato"/>
                        </a:rPr>
                        <a:t>F</a:t>
                      </a:r>
                      <a:r>
                        <a:rPr lang="en">
                          <a:solidFill>
                            <a:schemeClr val="dk2"/>
                          </a:solidFill>
                          <a:latin typeface="Lato"/>
                          <a:ea typeface="Lato"/>
                          <a:cs typeface="Lato"/>
                          <a:sym typeface="Lato"/>
                        </a:rPr>
                        <a:t>ixed size output from the model is of large dimension to be useful in practical applications of GAN.</a:t>
                      </a:r>
                      <a:endParaRPr>
                        <a:latin typeface="Lato"/>
                        <a:ea typeface="Lato"/>
                        <a:cs typeface="Lato"/>
                        <a:sym typeface="Lato"/>
                      </a:endParaRPr>
                    </a:p>
                  </a:txBody>
                  <a:tcPr marT="91425" marB="91425" marR="91425" marL="91425"/>
                </a:tc>
              </a:tr>
            </a:tbl>
          </a:graphicData>
        </a:graphic>
      </p:graphicFrame>
      <p:sp>
        <p:nvSpPr>
          <p:cNvPr id="168" name="Google Shape;168;p24"/>
          <p:cNvSpPr txBox="1"/>
          <p:nvPr/>
        </p:nvSpPr>
        <p:spPr>
          <a:xfrm>
            <a:off x="504975" y="4101725"/>
            <a:ext cx="8393700" cy="7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000" u="sng">
                <a:solidFill>
                  <a:schemeClr val="dk2"/>
                </a:solidFill>
                <a:highlight>
                  <a:srgbClr val="FFFFFF"/>
                </a:highlight>
                <a:latin typeface="Lato"/>
                <a:ea typeface="Lato"/>
                <a:cs typeface="Lato"/>
                <a:sym typeface="Lato"/>
              </a:rPr>
              <a:t>FaceNet</a:t>
            </a:r>
            <a:r>
              <a:rPr i="1" lang="en" sz="1000" u="sng">
                <a:solidFill>
                  <a:schemeClr val="dk2"/>
                </a:solidFill>
                <a:highlight>
                  <a:srgbClr val="FFFFFF"/>
                </a:highlight>
                <a:latin typeface="Lato"/>
                <a:ea typeface="Lato"/>
                <a:cs typeface="Lato"/>
                <a:sym typeface="Lato"/>
              </a:rPr>
              <a:t>:</a:t>
            </a:r>
            <a:r>
              <a:rPr i="1" lang="en" sz="1000">
                <a:solidFill>
                  <a:schemeClr val="dk2"/>
                </a:solidFill>
                <a:highlight>
                  <a:srgbClr val="FFFFFF"/>
                </a:highlight>
                <a:latin typeface="Lato"/>
                <a:ea typeface="Lato"/>
                <a:cs typeface="Lato"/>
                <a:sym typeface="Lato"/>
              </a:rPr>
              <a:t> </a:t>
            </a:r>
            <a:r>
              <a:rPr i="1" lang="en" sz="1000">
                <a:solidFill>
                  <a:schemeClr val="dk2"/>
                </a:solidFill>
                <a:highlight>
                  <a:srgbClr val="FFFFFF"/>
                </a:highlight>
                <a:latin typeface="Lato"/>
                <a:ea typeface="Lato"/>
                <a:cs typeface="Lato"/>
                <a:sym typeface="Lato"/>
              </a:rPr>
              <a:t>Schroff, F., Kalenichenko, D., &amp; Philbin, J. (2015). Facenet: A unified embedding for face recognition and clustering. In Proceedings of the IEEE conference on computer vision and pattern recognition (pp. 815-823)</a:t>
            </a:r>
            <a:endParaRPr i="1" sz="1000">
              <a:solidFill>
                <a:schemeClr val="dk2"/>
              </a:solidFill>
              <a:highlight>
                <a:srgbClr val="FFFFFF"/>
              </a:highlight>
              <a:latin typeface="Lato"/>
              <a:ea typeface="Lato"/>
              <a:cs typeface="Lato"/>
              <a:sym typeface="Lato"/>
            </a:endParaRPr>
          </a:p>
          <a:p>
            <a:pPr indent="0" lvl="0" marL="0" rtl="0" algn="l">
              <a:spcBef>
                <a:spcPts val="1600"/>
              </a:spcBef>
              <a:spcAft>
                <a:spcPts val="0"/>
              </a:spcAft>
              <a:buNone/>
            </a:pPr>
            <a:r>
              <a:rPr i="1" lang="en" sz="1000">
                <a:solidFill>
                  <a:schemeClr val="dk2"/>
                </a:solidFill>
                <a:latin typeface="Lato"/>
                <a:ea typeface="Lato"/>
                <a:cs typeface="Lato"/>
                <a:sym typeface="Lato"/>
              </a:rPr>
              <a:t> </a:t>
            </a:r>
            <a:r>
              <a:rPr b="1" i="1" lang="en" sz="1000" u="sng">
                <a:solidFill>
                  <a:schemeClr val="dk2"/>
                </a:solidFill>
                <a:latin typeface="Lato"/>
                <a:ea typeface="Lato"/>
                <a:cs typeface="Lato"/>
                <a:sym typeface="Lato"/>
              </a:rPr>
              <a:t>Facebook Infersent</a:t>
            </a:r>
            <a:r>
              <a:rPr b="1" i="1" lang="en" sz="1000">
                <a:solidFill>
                  <a:schemeClr val="dk2"/>
                </a:solidFill>
                <a:latin typeface="Lato"/>
                <a:ea typeface="Lato"/>
                <a:cs typeface="Lato"/>
                <a:sym typeface="Lato"/>
              </a:rPr>
              <a:t>: </a:t>
            </a:r>
            <a:r>
              <a:rPr i="1" lang="en" sz="1000">
                <a:solidFill>
                  <a:schemeClr val="dk2"/>
                </a:solidFill>
                <a:latin typeface="Lato"/>
                <a:ea typeface="Lato"/>
                <a:cs typeface="Lato"/>
                <a:sym typeface="Lato"/>
              </a:rPr>
              <a:t>Conneau, Alexis &amp; Kiela, Douwe &amp; Schwenk, Holger &amp; Barrault, Loïc &amp; Bordes, Antoine.(2017). Supervised Learning of Universal Sentence Representations from Natural Language Inference Data. 670-680. 10.18653/v1/D17-1070.</a:t>
            </a:r>
            <a:endParaRPr i="1" sz="1000">
              <a:solidFill>
                <a:schemeClr val="dk2"/>
              </a:solidFill>
              <a:highlight>
                <a:srgbClr val="FFFFFF"/>
              </a:highlight>
              <a:latin typeface="Lato"/>
              <a:ea typeface="Lato"/>
              <a:cs typeface="Lato"/>
              <a:sym typeface="Lato"/>
            </a:endParaRPr>
          </a:p>
          <a:p>
            <a:pPr indent="0" lvl="0" marL="0" rtl="0" algn="l">
              <a:spcBef>
                <a:spcPts val="1600"/>
              </a:spcBef>
              <a:spcAft>
                <a:spcPts val="1600"/>
              </a:spcAft>
              <a:buNone/>
            </a:pPr>
            <a:r>
              <a:t/>
            </a:r>
            <a:endParaRPr i="1" sz="1000">
              <a:solidFill>
                <a:schemeClr val="dk2"/>
              </a:solidFill>
              <a:highlight>
                <a:srgbClr val="FFFFFF"/>
              </a:highlight>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PROPOSED WORK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FLOW CHART</a:t>
            </a:r>
            <a:endParaRPr/>
          </a:p>
        </p:txBody>
      </p:sp>
      <p:sp>
        <p:nvSpPr>
          <p:cNvPr id="179" name="Google Shape;179;p26"/>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2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p:nvPr/>
        </p:nvSpPr>
        <p:spPr>
          <a:xfrm>
            <a:off x="468250" y="150750"/>
            <a:ext cx="1719300" cy="815100"/>
          </a:xfrm>
          <a:prstGeom prst="roundRect">
            <a:avLst>
              <a:gd fmla="val 16667"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Collect descriptions of the faces</a:t>
            </a:r>
            <a:endParaRPr>
              <a:solidFill>
                <a:schemeClr val="lt1"/>
              </a:solidFill>
            </a:endParaRPr>
          </a:p>
        </p:txBody>
      </p:sp>
      <p:cxnSp>
        <p:nvCxnSpPr>
          <p:cNvPr id="186" name="Google Shape;186;p27"/>
          <p:cNvCxnSpPr>
            <a:stCxn id="185" idx="3"/>
            <a:endCxn id="187" idx="1"/>
          </p:cNvCxnSpPr>
          <p:nvPr/>
        </p:nvCxnSpPr>
        <p:spPr>
          <a:xfrm>
            <a:off x="2187550" y="558300"/>
            <a:ext cx="1524900" cy="0"/>
          </a:xfrm>
          <a:prstGeom prst="straightConnector1">
            <a:avLst/>
          </a:prstGeom>
          <a:noFill/>
          <a:ln cap="flat" cmpd="sng" w="9525">
            <a:solidFill>
              <a:schemeClr val="dk2"/>
            </a:solidFill>
            <a:prstDash val="solid"/>
            <a:round/>
            <a:headEnd len="med" w="med" type="none"/>
            <a:tailEnd len="med" w="med" type="triangle"/>
          </a:ln>
        </p:spPr>
      </p:cxnSp>
      <p:sp>
        <p:nvSpPr>
          <p:cNvPr id="187" name="Google Shape;187;p27"/>
          <p:cNvSpPr/>
          <p:nvPr/>
        </p:nvSpPr>
        <p:spPr>
          <a:xfrm>
            <a:off x="3712350" y="150750"/>
            <a:ext cx="1719300" cy="815100"/>
          </a:xfrm>
          <a:prstGeom prst="roundRect">
            <a:avLst>
              <a:gd fmla="val 16667"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Data pre-processing and cleaning</a:t>
            </a:r>
            <a:endParaRPr>
              <a:solidFill>
                <a:schemeClr val="lt1"/>
              </a:solidFill>
            </a:endParaRPr>
          </a:p>
        </p:txBody>
      </p:sp>
      <p:sp>
        <p:nvSpPr>
          <p:cNvPr id="188" name="Google Shape;188;p27"/>
          <p:cNvSpPr/>
          <p:nvPr/>
        </p:nvSpPr>
        <p:spPr>
          <a:xfrm>
            <a:off x="6956450" y="150750"/>
            <a:ext cx="1719300" cy="815100"/>
          </a:xfrm>
          <a:prstGeom prst="roundRect">
            <a:avLst>
              <a:gd fmla="val 16667"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Convert textual descriptions to vector form</a:t>
            </a:r>
            <a:endParaRPr>
              <a:solidFill>
                <a:schemeClr val="lt1"/>
              </a:solidFill>
            </a:endParaRPr>
          </a:p>
        </p:txBody>
      </p:sp>
      <p:cxnSp>
        <p:nvCxnSpPr>
          <p:cNvPr id="189" name="Google Shape;189;p27"/>
          <p:cNvCxnSpPr/>
          <p:nvPr/>
        </p:nvCxnSpPr>
        <p:spPr>
          <a:xfrm>
            <a:off x="5431650" y="558300"/>
            <a:ext cx="1524900" cy="0"/>
          </a:xfrm>
          <a:prstGeom prst="straightConnector1">
            <a:avLst/>
          </a:prstGeom>
          <a:noFill/>
          <a:ln cap="flat" cmpd="sng" w="9525">
            <a:solidFill>
              <a:schemeClr val="dk2"/>
            </a:solidFill>
            <a:prstDash val="solid"/>
            <a:round/>
            <a:headEnd len="med" w="med" type="none"/>
            <a:tailEnd len="med" w="med" type="triangle"/>
          </a:ln>
        </p:spPr>
      </p:cxnSp>
      <p:sp>
        <p:nvSpPr>
          <p:cNvPr id="190" name="Google Shape;190;p27"/>
          <p:cNvSpPr/>
          <p:nvPr/>
        </p:nvSpPr>
        <p:spPr>
          <a:xfrm>
            <a:off x="6956450" y="1377363"/>
            <a:ext cx="1719300" cy="988800"/>
          </a:xfrm>
          <a:prstGeom prst="roundRect">
            <a:avLst>
              <a:gd fmla="val 16667"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Training model to produce images</a:t>
            </a:r>
            <a:endParaRPr>
              <a:solidFill>
                <a:schemeClr val="lt1"/>
              </a:solidFill>
            </a:endParaRPr>
          </a:p>
        </p:txBody>
      </p:sp>
      <p:sp>
        <p:nvSpPr>
          <p:cNvPr id="191" name="Google Shape;191;p27"/>
          <p:cNvSpPr/>
          <p:nvPr/>
        </p:nvSpPr>
        <p:spPr>
          <a:xfrm>
            <a:off x="3712350" y="1464225"/>
            <a:ext cx="1719300" cy="815100"/>
          </a:xfrm>
          <a:prstGeom prst="roundRect">
            <a:avLst>
              <a:gd fmla="val 16667"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Images from Dataset</a:t>
            </a:r>
            <a:endParaRPr>
              <a:solidFill>
                <a:schemeClr val="lt1"/>
              </a:solidFill>
            </a:endParaRPr>
          </a:p>
        </p:txBody>
      </p:sp>
      <p:cxnSp>
        <p:nvCxnSpPr>
          <p:cNvPr id="192" name="Google Shape;192;p27"/>
          <p:cNvCxnSpPr/>
          <p:nvPr/>
        </p:nvCxnSpPr>
        <p:spPr>
          <a:xfrm>
            <a:off x="5431650" y="1871775"/>
            <a:ext cx="1524900" cy="0"/>
          </a:xfrm>
          <a:prstGeom prst="straightConnector1">
            <a:avLst/>
          </a:prstGeom>
          <a:noFill/>
          <a:ln cap="flat" cmpd="sng" w="9525">
            <a:solidFill>
              <a:schemeClr val="dk2"/>
            </a:solidFill>
            <a:prstDash val="solid"/>
            <a:round/>
            <a:headEnd len="med" w="med" type="none"/>
            <a:tailEnd len="med" w="med" type="triangle"/>
          </a:ln>
        </p:spPr>
      </p:cxnSp>
      <p:cxnSp>
        <p:nvCxnSpPr>
          <p:cNvPr id="193" name="Google Shape;193;p27"/>
          <p:cNvCxnSpPr>
            <a:stCxn id="188" idx="2"/>
            <a:endCxn id="190" idx="0"/>
          </p:cNvCxnSpPr>
          <p:nvPr/>
        </p:nvCxnSpPr>
        <p:spPr>
          <a:xfrm>
            <a:off x="7816100" y="965850"/>
            <a:ext cx="0" cy="411600"/>
          </a:xfrm>
          <a:prstGeom prst="straightConnector1">
            <a:avLst/>
          </a:prstGeom>
          <a:noFill/>
          <a:ln cap="flat" cmpd="sng" w="9525">
            <a:solidFill>
              <a:schemeClr val="dk2"/>
            </a:solidFill>
            <a:prstDash val="solid"/>
            <a:round/>
            <a:headEnd len="med" w="med" type="none"/>
            <a:tailEnd len="med" w="med" type="triangle"/>
          </a:ln>
        </p:spPr>
      </p:cxnSp>
      <p:sp>
        <p:nvSpPr>
          <p:cNvPr id="194" name="Google Shape;194;p27"/>
          <p:cNvSpPr/>
          <p:nvPr/>
        </p:nvSpPr>
        <p:spPr>
          <a:xfrm>
            <a:off x="6956450" y="2777700"/>
            <a:ext cx="1719300" cy="815100"/>
          </a:xfrm>
          <a:prstGeom prst="roundRect">
            <a:avLst>
              <a:gd fmla="val 16667"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Generating new images</a:t>
            </a:r>
            <a:r>
              <a:rPr lang="en">
                <a:solidFill>
                  <a:schemeClr val="lt1"/>
                </a:solidFill>
              </a:rPr>
              <a:t> using the trained model</a:t>
            </a:r>
            <a:endParaRPr>
              <a:solidFill>
                <a:schemeClr val="lt1"/>
              </a:solidFill>
            </a:endParaRPr>
          </a:p>
        </p:txBody>
      </p:sp>
      <p:cxnSp>
        <p:nvCxnSpPr>
          <p:cNvPr id="195" name="Google Shape;195;p27"/>
          <p:cNvCxnSpPr/>
          <p:nvPr/>
        </p:nvCxnSpPr>
        <p:spPr>
          <a:xfrm>
            <a:off x="7816100" y="2366175"/>
            <a:ext cx="0" cy="411600"/>
          </a:xfrm>
          <a:prstGeom prst="straightConnector1">
            <a:avLst/>
          </a:prstGeom>
          <a:noFill/>
          <a:ln cap="flat" cmpd="sng" w="9525">
            <a:solidFill>
              <a:schemeClr val="dk2"/>
            </a:solidFill>
            <a:prstDash val="solid"/>
            <a:round/>
            <a:headEnd len="med" w="med" type="none"/>
            <a:tailEnd len="med" w="med" type="triangle"/>
          </a:ln>
        </p:spPr>
      </p:cxnSp>
      <p:cxnSp>
        <p:nvCxnSpPr>
          <p:cNvPr id="196" name="Google Shape;196;p27"/>
          <p:cNvCxnSpPr/>
          <p:nvPr/>
        </p:nvCxnSpPr>
        <p:spPr>
          <a:xfrm>
            <a:off x="7816100" y="3592800"/>
            <a:ext cx="0" cy="411600"/>
          </a:xfrm>
          <a:prstGeom prst="straightConnector1">
            <a:avLst/>
          </a:prstGeom>
          <a:noFill/>
          <a:ln cap="flat" cmpd="sng" w="9525">
            <a:solidFill>
              <a:schemeClr val="dk2"/>
            </a:solidFill>
            <a:prstDash val="solid"/>
            <a:round/>
            <a:headEnd len="med" w="med" type="none"/>
            <a:tailEnd len="med" w="med" type="triangle"/>
          </a:ln>
        </p:spPr>
      </p:cxnSp>
      <p:sp>
        <p:nvSpPr>
          <p:cNvPr id="197" name="Google Shape;197;p27"/>
          <p:cNvSpPr/>
          <p:nvPr/>
        </p:nvSpPr>
        <p:spPr>
          <a:xfrm>
            <a:off x="6956450" y="4004325"/>
            <a:ext cx="1719300" cy="926400"/>
          </a:xfrm>
          <a:prstGeom prst="roundRect">
            <a:avLst>
              <a:gd fmla="val 16667"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Feature tuning of images and producing varied results.</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DATASET DESCRIPTION</a:t>
            </a:r>
            <a:endParaRPr/>
          </a:p>
        </p:txBody>
      </p:sp>
      <p:sp>
        <p:nvSpPr>
          <p:cNvPr id="203" name="Google Shape;203;p28"/>
          <p:cNvSpPr txBox="1"/>
          <p:nvPr>
            <p:ph idx="2" type="body"/>
          </p:nvPr>
        </p:nvSpPr>
        <p:spPr>
          <a:xfrm>
            <a:off x="4926500" y="895475"/>
            <a:ext cx="3837000" cy="318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Image dataset : </a:t>
            </a:r>
            <a:br>
              <a:rPr lang="en"/>
            </a:br>
            <a:r>
              <a:rPr lang="en"/>
              <a:t>1. Labelled Faces in the Wild (LFW)</a:t>
            </a:r>
            <a:br>
              <a:rPr lang="en"/>
            </a:br>
            <a:r>
              <a:rPr lang="en"/>
              <a:t>2. CelebA</a:t>
            </a:r>
            <a:endParaRPr/>
          </a:p>
          <a:p>
            <a:pPr indent="0" lvl="0" marL="0" rtl="0" algn="l">
              <a:spcBef>
                <a:spcPts val="1600"/>
              </a:spcBef>
              <a:spcAft>
                <a:spcPts val="0"/>
              </a:spcAft>
              <a:buNone/>
            </a:pPr>
            <a:r>
              <a:rPr b="1" lang="en"/>
              <a:t>Descriptions:</a:t>
            </a:r>
            <a:br>
              <a:rPr lang="en"/>
            </a:br>
            <a:r>
              <a:rPr lang="en"/>
              <a:t>Face2Text </a:t>
            </a:r>
            <a:r>
              <a:rPr lang="en"/>
              <a:t>(400 image descriptions)</a:t>
            </a:r>
            <a:endParaRPr/>
          </a:p>
          <a:p>
            <a:pPr indent="0" lvl="0" marL="0" rtl="0" algn="l">
              <a:spcBef>
                <a:spcPts val="1600"/>
              </a:spcBef>
              <a:spcAft>
                <a:spcPts val="1600"/>
              </a:spcAft>
              <a:buNone/>
            </a:pPr>
            <a:r>
              <a:rPr b="1" lang="en"/>
              <a:t>Number of Image-Description pairs: </a:t>
            </a:r>
            <a:r>
              <a:rPr lang="en"/>
              <a:t>2</a:t>
            </a:r>
            <a:r>
              <a:rPr lang="en"/>
              <a:t>493</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nvSpPr>
        <p:spPr>
          <a:xfrm>
            <a:off x="181800" y="3935425"/>
            <a:ext cx="8780400" cy="13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100">
                <a:solidFill>
                  <a:schemeClr val="dk2"/>
                </a:solidFill>
                <a:latin typeface="Lato"/>
                <a:ea typeface="Lato"/>
                <a:cs typeface="Lato"/>
                <a:sym typeface="Lato"/>
              </a:rPr>
              <a:t>LFW</a:t>
            </a:r>
            <a:r>
              <a:rPr i="1" lang="en" sz="1100">
                <a:solidFill>
                  <a:schemeClr val="dk2"/>
                </a:solidFill>
                <a:latin typeface="Lato"/>
                <a:ea typeface="Lato"/>
                <a:cs typeface="Lato"/>
                <a:sym typeface="Lato"/>
              </a:rPr>
              <a:t>: </a:t>
            </a:r>
            <a:r>
              <a:rPr i="1" lang="en" sz="1100">
                <a:solidFill>
                  <a:schemeClr val="dk2"/>
                </a:solidFill>
                <a:uFill>
                  <a:noFill/>
                </a:uFill>
                <a:latin typeface="Lato"/>
                <a:ea typeface="Lato"/>
                <a:cs typeface="Lato"/>
                <a:sym typeface="Lato"/>
                <a:hlinkClick r:id="rId3">
                  <a:extLst>
                    <a:ext uri="{A12FA001-AC4F-418D-AE19-62706E023703}">
                      <ahyp:hlinkClr val="tx"/>
                    </a:ext>
                  </a:extLst>
                </a:hlinkClick>
              </a:rPr>
              <a:t>Gary B. Huang</a:t>
            </a:r>
            <a:r>
              <a:rPr i="1" lang="en" sz="1100">
                <a:solidFill>
                  <a:schemeClr val="dk2"/>
                </a:solidFill>
                <a:latin typeface="Lato"/>
                <a:ea typeface="Lato"/>
                <a:cs typeface="Lato"/>
                <a:sym typeface="Lato"/>
              </a:rPr>
              <a:t>, Manu Ramesh, </a:t>
            </a:r>
            <a:r>
              <a:rPr i="1" lang="en" sz="1100">
                <a:solidFill>
                  <a:schemeClr val="dk2"/>
                </a:solidFill>
                <a:uFill>
                  <a:noFill/>
                </a:uFill>
                <a:latin typeface="Lato"/>
                <a:ea typeface="Lato"/>
                <a:cs typeface="Lato"/>
                <a:sym typeface="Lato"/>
                <a:hlinkClick r:id="rId4">
                  <a:extLst>
                    <a:ext uri="{A12FA001-AC4F-418D-AE19-62706E023703}">
                      <ahyp:hlinkClr val="tx"/>
                    </a:ext>
                  </a:extLst>
                </a:hlinkClick>
              </a:rPr>
              <a:t>Tamara Berg</a:t>
            </a:r>
            <a:r>
              <a:rPr i="1" lang="en" sz="1100">
                <a:solidFill>
                  <a:schemeClr val="dk2"/>
                </a:solidFill>
                <a:latin typeface="Lato"/>
                <a:ea typeface="Lato"/>
                <a:cs typeface="Lato"/>
                <a:sym typeface="Lato"/>
              </a:rPr>
              <a:t>, and </a:t>
            </a:r>
            <a:r>
              <a:rPr i="1" lang="en" sz="1100">
                <a:solidFill>
                  <a:schemeClr val="dk2"/>
                </a:solidFill>
                <a:uFill>
                  <a:noFill/>
                </a:uFill>
                <a:latin typeface="Lato"/>
                <a:ea typeface="Lato"/>
                <a:cs typeface="Lato"/>
                <a:sym typeface="Lato"/>
                <a:hlinkClick r:id="rId5">
                  <a:extLst>
                    <a:ext uri="{A12FA001-AC4F-418D-AE19-62706E023703}">
                      <ahyp:hlinkClr val="tx"/>
                    </a:ext>
                  </a:extLst>
                </a:hlinkClick>
              </a:rPr>
              <a:t>Erik Learned-Miller</a:t>
            </a:r>
            <a:r>
              <a:rPr i="1" lang="en" sz="1100">
                <a:solidFill>
                  <a:schemeClr val="dk2"/>
                </a:solidFill>
                <a:latin typeface="Lato"/>
                <a:ea typeface="Lato"/>
                <a:cs typeface="Lato"/>
                <a:sym typeface="Lato"/>
              </a:rPr>
              <a:t>.Labeled Faces in the Wild: A Database for Studying Face Recognition in Unconstrained Environments.University of Massachusetts, Amherst, Technical Report 07-49, October, 2007.</a:t>
            </a:r>
            <a:endParaRPr i="1" sz="1100">
              <a:solidFill>
                <a:schemeClr val="dk2"/>
              </a:solidFill>
              <a:latin typeface="Lato"/>
              <a:ea typeface="Lato"/>
              <a:cs typeface="Lato"/>
              <a:sym typeface="Lato"/>
            </a:endParaRPr>
          </a:p>
          <a:p>
            <a:pPr indent="0" lvl="0" marL="0" rtl="0" algn="l">
              <a:spcBef>
                <a:spcPts val="1600"/>
              </a:spcBef>
              <a:spcAft>
                <a:spcPts val="1600"/>
              </a:spcAft>
              <a:buNone/>
            </a:pPr>
            <a:r>
              <a:rPr b="1" i="1" lang="en" sz="1100">
                <a:solidFill>
                  <a:schemeClr val="dk2"/>
                </a:solidFill>
                <a:latin typeface="Lato"/>
                <a:ea typeface="Lato"/>
                <a:cs typeface="Lato"/>
                <a:sym typeface="Lato"/>
              </a:rPr>
              <a:t>Face2Text</a:t>
            </a:r>
            <a:r>
              <a:rPr i="1" lang="en" sz="1100">
                <a:solidFill>
                  <a:schemeClr val="dk2"/>
                </a:solidFill>
                <a:latin typeface="Lato"/>
                <a:ea typeface="Lato"/>
                <a:cs typeface="Lato"/>
                <a:sym typeface="Lato"/>
              </a:rPr>
              <a:t>: Face2Text: Collecting an Annotated Image Description Corpus for the Generation of Rich Face Descriptions A Gatt, M Tanti, A Muscat, P Paggio, RA Farrugia, C Borg, KP Camilleri,,Proceedings of the Eleventh International Conference on Language Resources </a:t>
            </a:r>
            <a:endParaRPr i="1" sz="1100">
              <a:solidFill>
                <a:schemeClr val="dk2"/>
              </a:solidFill>
              <a:latin typeface="Lato"/>
              <a:ea typeface="Lato"/>
              <a:cs typeface="Lato"/>
              <a:sym typeface="Lato"/>
            </a:endParaRPr>
          </a:p>
        </p:txBody>
      </p:sp>
      <p:sp>
        <p:nvSpPr>
          <p:cNvPr id="209" name="Google Shape;209;p29"/>
          <p:cNvSpPr txBox="1"/>
          <p:nvPr/>
        </p:nvSpPr>
        <p:spPr>
          <a:xfrm>
            <a:off x="272775" y="181850"/>
            <a:ext cx="5844900" cy="3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i="1" lang="en" sz="1200">
                <a:latin typeface="Lato"/>
                <a:ea typeface="Lato"/>
                <a:cs typeface="Lato"/>
                <a:sym typeface="Lato"/>
              </a:rPr>
              <a:t>{</a:t>
            </a:r>
            <a:endParaRPr i="1" sz="1200">
              <a:latin typeface="Lato"/>
              <a:ea typeface="Lato"/>
              <a:cs typeface="Lato"/>
              <a:sym typeface="Lato"/>
            </a:endParaRPr>
          </a:p>
          <a:p>
            <a:pPr indent="0" lvl="0" marL="0" rtl="0" algn="l">
              <a:spcBef>
                <a:spcPts val="0"/>
              </a:spcBef>
              <a:spcAft>
                <a:spcPts val="0"/>
              </a:spcAft>
              <a:buClr>
                <a:schemeClr val="dk2"/>
              </a:buClr>
              <a:buSzPts val="1100"/>
              <a:buFont typeface="Arial"/>
              <a:buNone/>
            </a:pPr>
            <a:r>
              <a:rPr i="1" lang="en" sz="1200">
                <a:latin typeface="Lato"/>
                <a:ea typeface="Lato"/>
                <a:cs typeface="Lato"/>
                <a:sym typeface="Lato"/>
              </a:rPr>
              <a:t>        "img_id": 5,</a:t>
            </a:r>
            <a:endParaRPr i="1" sz="1200">
              <a:latin typeface="Lato"/>
              <a:ea typeface="Lato"/>
              <a:cs typeface="Lato"/>
              <a:sym typeface="Lato"/>
            </a:endParaRPr>
          </a:p>
          <a:p>
            <a:pPr indent="0" lvl="0" marL="0" rtl="0" algn="l">
              <a:spcBef>
                <a:spcPts val="0"/>
              </a:spcBef>
              <a:spcAft>
                <a:spcPts val="0"/>
              </a:spcAft>
              <a:buClr>
                <a:schemeClr val="dk2"/>
              </a:buClr>
              <a:buSzPts val="1100"/>
              <a:buFont typeface="Arial"/>
              <a:buNone/>
            </a:pPr>
            <a:r>
              <a:rPr i="1" lang="en" sz="1200">
                <a:latin typeface="Lato"/>
                <a:ea typeface="Lato"/>
                <a:cs typeface="Lato"/>
                <a:sym typeface="Lato"/>
              </a:rPr>
              <a:t>        "image": "Arianna_Huffington/Arianna_Huffington_0001.bmp",</a:t>
            </a:r>
            <a:endParaRPr i="1" sz="1200">
              <a:latin typeface="Lato"/>
              <a:ea typeface="Lato"/>
              <a:cs typeface="Lato"/>
              <a:sym typeface="Lato"/>
            </a:endParaRPr>
          </a:p>
          <a:p>
            <a:pPr indent="0" lvl="0" marL="0" rtl="0" algn="l">
              <a:spcBef>
                <a:spcPts val="0"/>
              </a:spcBef>
              <a:spcAft>
                <a:spcPts val="0"/>
              </a:spcAft>
              <a:buClr>
                <a:schemeClr val="dk2"/>
              </a:buClr>
              <a:buSzPts val="1100"/>
              <a:buFont typeface="Arial"/>
              <a:buNone/>
            </a:pPr>
            <a:r>
              <a:rPr i="1" lang="en" sz="1200">
                <a:latin typeface="Lato"/>
                <a:ea typeface="Lato"/>
                <a:cs typeface="Lato"/>
                <a:sym typeface="Lato"/>
              </a:rPr>
              <a:t>        "descriptions": [</a:t>
            </a:r>
            <a:endParaRPr i="1" sz="1200">
              <a:latin typeface="Lato"/>
              <a:ea typeface="Lato"/>
              <a:cs typeface="Lato"/>
              <a:sym typeface="Lato"/>
            </a:endParaRPr>
          </a:p>
          <a:p>
            <a:pPr indent="0" lvl="0" marL="0" rtl="0" algn="l">
              <a:spcBef>
                <a:spcPts val="0"/>
              </a:spcBef>
              <a:spcAft>
                <a:spcPts val="0"/>
              </a:spcAft>
              <a:buClr>
                <a:schemeClr val="dk2"/>
              </a:buClr>
              <a:buSzPts val="1100"/>
              <a:buFont typeface="Arial"/>
              <a:buNone/>
            </a:pPr>
            <a:r>
              <a:rPr i="1" lang="en" sz="1200">
                <a:latin typeface="Lato"/>
                <a:ea typeface="Lato"/>
                <a:cs typeface="Lato"/>
                <a:sym typeface="Lato"/>
              </a:rPr>
              <a:t>            {</a:t>
            </a:r>
            <a:endParaRPr i="1" sz="1200">
              <a:latin typeface="Lato"/>
              <a:ea typeface="Lato"/>
              <a:cs typeface="Lato"/>
              <a:sym typeface="Lato"/>
            </a:endParaRPr>
          </a:p>
          <a:p>
            <a:pPr indent="0" lvl="0" marL="0" rtl="0" algn="l">
              <a:spcBef>
                <a:spcPts val="0"/>
              </a:spcBef>
              <a:spcAft>
                <a:spcPts val="0"/>
              </a:spcAft>
              <a:buClr>
                <a:schemeClr val="dk2"/>
              </a:buClr>
              <a:buSzPts val="1100"/>
              <a:buFont typeface="Arial"/>
              <a:buNone/>
            </a:pPr>
            <a:r>
              <a:rPr i="1" lang="en" sz="1200">
                <a:latin typeface="Lato"/>
                <a:ea typeface="Lato"/>
                <a:cs typeface="Lato"/>
                <a:sym typeface="Lato"/>
              </a:rPr>
              <a:t>                "desc_id": 69,</a:t>
            </a:r>
            <a:endParaRPr i="1" sz="1200">
              <a:latin typeface="Lato"/>
              <a:ea typeface="Lato"/>
              <a:cs typeface="Lato"/>
              <a:sym typeface="Lato"/>
            </a:endParaRPr>
          </a:p>
          <a:p>
            <a:pPr indent="0" lvl="0" marL="0" rtl="0" algn="l">
              <a:spcBef>
                <a:spcPts val="0"/>
              </a:spcBef>
              <a:spcAft>
                <a:spcPts val="0"/>
              </a:spcAft>
              <a:buClr>
                <a:schemeClr val="dk2"/>
              </a:buClr>
              <a:buSzPts val="1100"/>
              <a:buFont typeface="Arial"/>
              <a:buNone/>
            </a:pPr>
            <a:r>
              <a:rPr i="1" lang="en" sz="1200">
                <a:latin typeface="Lato"/>
                <a:ea typeface="Lato"/>
                <a:cs typeface="Lato"/>
                <a:sym typeface="Lato"/>
              </a:rPr>
              <a:t>                "text": "This woman seems to be in her 40s or early 50s with a bright smile. She has a pale complexion and is well-groomed."</a:t>
            </a:r>
            <a:endParaRPr i="1" sz="1200">
              <a:latin typeface="Lato"/>
              <a:ea typeface="Lato"/>
              <a:cs typeface="Lato"/>
              <a:sym typeface="Lato"/>
            </a:endParaRPr>
          </a:p>
          <a:p>
            <a:pPr indent="0" lvl="0" marL="0" rtl="0" algn="l">
              <a:spcBef>
                <a:spcPts val="0"/>
              </a:spcBef>
              <a:spcAft>
                <a:spcPts val="0"/>
              </a:spcAft>
              <a:buClr>
                <a:schemeClr val="dk2"/>
              </a:buClr>
              <a:buSzPts val="1100"/>
              <a:buFont typeface="Arial"/>
              <a:buNone/>
            </a:pPr>
            <a:r>
              <a:rPr i="1" lang="en" sz="1200">
                <a:latin typeface="Lato"/>
                <a:ea typeface="Lato"/>
                <a:cs typeface="Lato"/>
                <a:sym typeface="Lato"/>
              </a:rPr>
              <a:t>            },</a:t>
            </a:r>
            <a:endParaRPr i="1" sz="1200">
              <a:latin typeface="Lato"/>
              <a:ea typeface="Lato"/>
              <a:cs typeface="Lato"/>
              <a:sym typeface="Lato"/>
            </a:endParaRPr>
          </a:p>
          <a:p>
            <a:pPr indent="0" lvl="0" marL="0" rtl="0" algn="l">
              <a:spcBef>
                <a:spcPts val="0"/>
              </a:spcBef>
              <a:spcAft>
                <a:spcPts val="0"/>
              </a:spcAft>
              <a:buClr>
                <a:schemeClr val="dk2"/>
              </a:buClr>
              <a:buSzPts val="1100"/>
              <a:buFont typeface="Arial"/>
              <a:buNone/>
            </a:pPr>
            <a:r>
              <a:rPr i="1" lang="en" sz="1200">
                <a:latin typeface="Lato"/>
                <a:ea typeface="Lato"/>
                <a:cs typeface="Lato"/>
                <a:sym typeface="Lato"/>
              </a:rPr>
              <a:t>            {</a:t>
            </a:r>
            <a:endParaRPr i="1" sz="1200">
              <a:latin typeface="Lato"/>
              <a:ea typeface="Lato"/>
              <a:cs typeface="Lato"/>
              <a:sym typeface="Lato"/>
            </a:endParaRPr>
          </a:p>
          <a:p>
            <a:pPr indent="0" lvl="0" marL="0" rtl="0" algn="l">
              <a:spcBef>
                <a:spcPts val="0"/>
              </a:spcBef>
              <a:spcAft>
                <a:spcPts val="0"/>
              </a:spcAft>
              <a:buClr>
                <a:schemeClr val="dk2"/>
              </a:buClr>
              <a:buSzPts val="1100"/>
              <a:buFont typeface="Arial"/>
              <a:buNone/>
            </a:pPr>
            <a:r>
              <a:rPr i="1" lang="en" sz="1200">
                <a:latin typeface="Lato"/>
                <a:ea typeface="Lato"/>
                <a:cs typeface="Lato"/>
                <a:sym typeface="Lato"/>
              </a:rPr>
              <a:t>                "desc_id": 807,</a:t>
            </a:r>
            <a:endParaRPr i="1" sz="1200">
              <a:latin typeface="Lato"/>
              <a:ea typeface="Lato"/>
              <a:cs typeface="Lato"/>
              <a:sym typeface="Lato"/>
            </a:endParaRPr>
          </a:p>
          <a:p>
            <a:pPr indent="0" lvl="0" marL="0" rtl="0" algn="l">
              <a:spcBef>
                <a:spcPts val="0"/>
              </a:spcBef>
              <a:spcAft>
                <a:spcPts val="0"/>
              </a:spcAft>
              <a:buClr>
                <a:schemeClr val="dk2"/>
              </a:buClr>
              <a:buSzPts val="1100"/>
              <a:buFont typeface="Arial"/>
              <a:buNone/>
            </a:pPr>
            <a:r>
              <a:rPr i="1" lang="en" sz="1200">
                <a:latin typeface="Lato"/>
                <a:ea typeface="Lato"/>
                <a:cs typeface="Lato"/>
                <a:sym typeface="Lato"/>
              </a:rPr>
              <a:t>                "text": "A middle aged woman looking happy and is smiling. She has lovely white teeth, is well dressed and has a smart look about her. She has brown eyes and pale skin and a short haircut."</a:t>
            </a:r>
            <a:endParaRPr i="1" sz="1200">
              <a:latin typeface="Lato"/>
              <a:ea typeface="Lato"/>
              <a:cs typeface="Lato"/>
              <a:sym typeface="Lato"/>
            </a:endParaRPr>
          </a:p>
          <a:p>
            <a:pPr indent="0" lvl="0" marL="0" rtl="0" algn="l">
              <a:spcBef>
                <a:spcPts val="0"/>
              </a:spcBef>
              <a:spcAft>
                <a:spcPts val="0"/>
              </a:spcAft>
              <a:buClr>
                <a:schemeClr val="dk2"/>
              </a:buClr>
              <a:buSzPts val="1100"/>
              <a:buFont typeface="Arial"/>
              <a:buNone/>
            </a:pPr>
            <a:r>
              <a:rPr i="1" lang="en" sz="1200">
                <a:latin typeface="Lato"/>
                <a:ea typeface="Lato"/>
                <a:cs typeface="Lato"/>
                <a:sym typeface="Lato"/>
              </a:rPr>
              <a:t>            }</a:t>
            </a:r>
            <a:endParaRPr i="1" sz="1200">
              <a:latin typeface="Lato"/>
              <a:ea typeface="Lato"/>
              <a:cs typeface="Lato"/>
              <a:sym typeface="Lato"/>
            </a:endParaRPr>
          </a:p>
          <a:p>
            <a:pPr indent="0" lvl="0" marL="0" rtl="0" algn="l">
              <a:spcBef>
                <a:spcPts val="0"/>
              </a:spcBef>
              <a:spcAft>
                <a:spcPts val="0"/>
              </a:spcAft>
              <a:buClr>
                <a:schemeClr val="dk2"/>
              </a:buClr>
              <a:buSzPts val="1100"/>
              <a:buFont typeface="Arial"/>
              <a:buNone/>
            </a:pPr>
            <a:r>
              <a:rPr i="1" lang="en" sz="1200">
                <a:latin typeface="Lato"/>
                <a:ea typeface="Lato"/>
                <a:cs typeface="Lato"/>
                <a:sym typeface="Lato"/>
              </a:rPr>
              <a:t>        ]</a:t>
            </a:r>
            <a:endParaRPr i="1" sz="1200">
              <a:latin typeface="Lato"/>
              <a:ea typeface="Lato"/>
              <a:cs typeface="Lato"/>
              <a:sym typeface="Lato"/>
            </a:endParaRPr>
          </a:p>
          <a:p>
            <a:pPr indent="0" lvl="0" marL="0" rtl="0" algn="l">
              <a:spcBef>
                <a:spcPts val="0"/>
              </a:spcBef>
              <a:spcAft>
                <a:spcPts val="0"/>
              </a:spcAft>
              <a:buClr>
                <a:schemeClr val="dk2"/>
              </a:buClr>
              <a:buSzPts val="1100"/>
              <a:buFont typeface="Arial"/>
              <a:buNone/>
            </a:pPr>
            <a:r>
              <a:rPr i="1" lang="en" sz="1200">
                <a:latin typeface="Lato"/>
                <a:ea typeface="Lato"/>
                <a:cs typeface="Lato"/>
                <a:sym typeface="Lato"/>
              </a:rPr>
              <a:t>    }</a:t>
            </a:r>
            <a:endParaRPr i="1" sz="1200">
              <a:latin typeface="Lato"/>
              <a:ea typeface="Lato"/>
              <a:cs typeface="Lato"/>
              <a:sym typeface="Lato"/>
            </a:endParaRPr>
          </a:p>
        </p:txBody>
      </p:sp>
      <p:pic>
        <p:nvPicPr>
          <p:cNvPr id="210" name="Google Shape;210;p29"/>
          <p:cNvPicPr preferRelativeResize="0"/>
          <p:nvPr/>
        </p:nvPicPr>
        <p:blipFill>
          <a:blip r:embed="rId6">
            <a:alphaModFix/>
          </a:blip>
          <a:stretch>
            <a:fillRect/>
          </a:stretch>
        </p:blipFill>
        <p:spPr>
          <a:xfrm>
            <a:off x="6555825" y="956625"/>
            <a:ext cx="1730950" cy="1730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nvSpPr>
        <p:spPr>
          <a:xfrm>
            <a:off x="181800" y="3961425"/>
            <a:ext cx="8780400" cy="13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100">
                <a:solidFill>
                  <a:schemeClr val="dk2"/>
                </a:solidFill>
                <a:latin typeface="Lato"/>
                <a:ea typeface="Lato"/>
                <a:cs typeface="Lato"/>
                <a:sym typeface="Lato"/>
              </a:rPr>
              <a:t>LFW</a:t>
            </a:r>
            <a:r>
              <a:rPr i="1" lang="en" sz="1100">
                <a:solidFill>
                  <a:schemeClr val="dk2"/>
                </a:solidFill>
                <a:latin typeface="Lato"/>
                <a:ea typeface="Lato"/>
                <a:cs typeface="Lato"/>
                <a:sym typeface="Lato"/>
              </a:rPr>
              <a:t>: </a:t>
            </a:r>
            <a:r>
              <a:rPr i="1" lang="en" sz="1100">
                <a:solidFill>
                  <a:schemeClr val="dk2"/>
                </a:solidFill>
                <a:uFill>
                  <a:noFill/>
                </a:uFill>
                <a:latin typeface="Lato"/>
                <a:ea typeface="Lato"/>
                <a:cs typeface="Lato"/>
                <a:sym typeface="Lato"/>
                <a:hlinkClick r:id="rId3">
                  <a:extLst>
                    <a:ext uri="{A12FA001-AC4F-418D-AE19-62706E023703}">
                      <ahyp:hlinkClr val="tx"/>
                    </a:ext>
                  </a:extLst>
                </a:hlinkClick>
              </a:rPr>
              <a:t>Gary B. Huang</a:t>
            </a:r>
            <a:r>
              <a:rPr i="1" lang="en" sz="1100">
                <a:solidFill>
                  <a:schemeClr val="dk2"/>
                </a:solidFill>
                <a:latin typeface="Lato"/>
                <a:ea typeface="Lato"/>
                <a:cs typeface="Lato"/>
                <a:sym typeface="Lato"/>
              </a:rPr>
              <a:t>, Manu Ramesh, </a:t>
            </a:r>
            <a:r>
              <a:rPr i="1" lang="en" sz="1100">
                <a:solidFill>
                  <a:schemeClr val="dk2"/>
                </a:solidFill>
                <a:uFill>
                  <a:noFill/>
                </a:uFill>
                <a:latin typeface="Lato"/>
                <a:ea typeface="Lato"/>
                <a:cs typeface="Lato"/>
                <a:sym typeface="Lato"/>
                <a:hlinkClick r:id="rId4">
                  <a:extLst>
                    <a:ext uri="{A12FA001-AC4F-418D-AE19-62706E023703}">
                      <ahyp:hlinkClr val="tx"/>
                    </a:ext>
                  </a:extLst>
                </a:hlinkClick>
              </a:rPr>
              <a:t>Tamara Berg</a:t>
            </a:r>
            <a:r>
              <a:rPr i="1" lang="en" sz="1100">
                <a:solidFill>
                  <a:schemeClr val="dk2"/>
                </a:solidFill>
                <a:latin typeface="Lato"/>
                <a:ea typeface="Lato"/>
                <a:cs typeface="Lato"/>
                <a:sym typeface="Lato"/>
              </a:rPr>
              <a:t>, and </a:t>
            </a:r>
            <a:r>
              <a:rPr i="1" lang="en" sz="1100">
                <a:solidFill>
                  <a:schemeClr val="dk2"/>
                </a:solidFill>
                <a:uFill>
                  <a:noFill/>
                </a:uFill>
                <a:latin typeface="Lato"/>
                <a:ea typeface="Lato"/>
                <a:cs typeface="Lato"/>
                <a:sym typeface="Lato"/>
                <a:hlinkClick r:id="rId5">
                  <a:extLst>
                    <a:ext uri="{A12FA001-AC4F-418D-AE19-62706E023703}">
                      <ahyp:hlinkClr val="tx"/>
                    </a:ext>
                  </a:extLst>
                </a:hlinkClick>
              </a:rPr>
              <a:t>Erik Learned-Miller</a:t>
            </a:r>
            <a:r>
              <a:rPr i="1" lang="en" sz="1100">
                <a:solidFill>
                  <a:schemeClr val="dk2"/>
                </a:solidFill>
                <a:latin typeface="Lato"/>
                <a:ea typeface="Lato"/>
                <a:cs typeface="Lato"/>
                <a:sym typeface="Lato"/>
              </a:rPr>
              <a:t>.Labeled Faces in the Wild: A Database for Studying Face Recognition in Unconstrained Environments.University of Massachusetts, Amherst, Technical Report 07-49, October, 2007.</a:t>
            </a:r>
            <a:endParaRPr i="1" sz="1100">
              <a:solidFill>
                <a:schemeClr val="dk2"/>
              </a:solidFill>
              <a:latin typeface="Lato"/>
              <a:ea typeface="Lato"/>
              <a:cs typeface="Lato"/>
              <a:sym typeface="Lato"/>
            </a:endParaRPr>
          </a:p>
          <a:p>
            <a:pPr indent="0" lvl="0" marL="0" rtl="0" algn="l">
              <a:spcBef>
                <a:spcPts val="1600"/>
              </a:spcBef>
              <a:spcAft>
                <a:spcPts val="1600"/>
              </a:spcAft>
              <a:buNone/>
            </a:pPr>
            <a:r>
              <a:rPr b="1" i="1" lang="en" sz="1100">
                <a:solidFill>
                  <a:schemeClr val="dk2"/>
                </a:solidFill>
                <a:latin typeface="Lato"/>
                <a:ea typeface="Lato"/>
                <a:cs typeface="Lato"/>
                <a:sym typeface="Lato"/>
              </a:rPr>
              <a:t>Face2Text</a:t>
            </a:r>
            <a:r>
              <a:rPr i="1" lang="en" sz="1100">
                <a:solidFill>
                  <a:schemeClr val="dk2"/>
                </a:solidFill>
                <a:latin typeface="Lato"/>
                <a:ea typeface="Lato"/>
                <a:cs typeface="Lato"/>
                <a:sym typeface="Lato"/>
              </a:rPr>
              <a:t>: Face2Text: Collecting an Annotated Image Description Corpus for the Generation of Rich Face Descriptions A Gatt, M Tanti, A Muscat, P Paggio, RA Farrugia, C Borg, KP Camilleri,,Proceedings of the Eleventh International Conference on Language Resources </a:t>
            </a:r>
            <a:endParaRPr i="1" sz="1100">
              <a:solidFill>
                <a:schemeClr val="dk2"/>
              </a:solidFill>
              <a:latin typeface="Lato"/>
              <a:ea typeface="Lato"/>
              <a:cs typeface="Lato"/>
              <a:sym typeface="Lato"/>
            </a:endParaRPr>
          </a:p>
        </p:txBody>
      </p:sp>
      <p:sp>
        <p:nvSpPr>
          <p:cNvPr id="216" name="Google Shape;216;p30"/>
          <p:cNvSpPr txBox="1"/>
          <p:nvPr/>
        </p:nvSpPr>
        <p:spPr>
          <a:xfrm>
            <a:off x="2662700" y="181800"/>
            <a:ext cx="5844900" cy="35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Lato"/>
                <a:ea typeface="Lato"/>
                <a:cs typeface="Lato"/>
                <a:sym typeface="Lato"/>
              </a:rPr>
              <a:t>{</a:t>
            </a:r>
            <a:endParaRPr i="1" sz="1000">
              <a:latin typeface="Lato"/>
              <a:ea typeface="Lato"/>
              <a:cs typeface="Lato"/>
              <a:sym typeface="Lato"/>
            </a:endParaRPr>
          </a:p>
          <a:p>
            <a:pPr indent="0" lvl="0" marL="0" rtl="0" algn="l">
              <a:spcBef>
                <a:spcPts val="0"/>
              </a:spcBef>
              <a:spcAft>
                <a:spcPts val="0"/>
              </a:spcAft>
              <a:buNone/>
            </a:pPr>
            <a:r>
              <a:rPr i="1" lang="en" sz="1000">
                <a:latin typeface="Lato"/>
                <a:ea typeface="Lato"/>
                <a:cs typeface="Lato"/>
                <a:sym typeface="Lato"/>
              </a:rPr>
              <a:t>        "img_id": 22,</a:t>
            </a:r>
            <a:endParaRPr i="1" sz="1000">
              <a:latin typeface="Lato"/>
              <a:ea typeface="Lato"/>
              <a:cs typeface="Lato"/>
              <a:sym typeface="Lato"/>
            </a:endParaRPr>
          </a:p>
          <a:p>
            <a:pPr indent="0" lvl="0" marL="0" rtl="0" algn="l">
              <a:spcBef>
                <a:spcPts val="0"/>
              </a:spcBef>
              <a:spcAft>
                <a:spcPts val="0"/>
              </a:spcAft>
              <a:buNone/>
            </a:pPr>
            <a:r>
              <a:rPr i="1" lang="en" sz="1000">
                <a:latin typeface="Lato"/>
                <a:ea typeface="Lato"/>
                <a:cs typeface="Lato"/>
                <a:sym typeface="Lato"/>
              </a:rPr>
              <a:t>        "image": "Bill_Paxton/Bill_Paxton_0001.bmp",</a:t>
            </a:r>
            <a:endParaRPr i="1" sz="1000">
              <a:latin typeface="Lato"/>
              <a:ea typeface="Lato"/>
              <a:cs typeface="Lato"/>
              <a:sym typeface="Lato"/>
            </a:endParaRPr>
          </a:p>
          <a:p>
            <a:pPr indent="0" lvl="0" marL="0" rtl="0" algn="l">
              <a:spcBef>
                <a:spcPts val="0"/>
              </a:spcBef>
              <a:spcAft>
                <a:spcPts val="0"/>
              </a:spcAft>
              <a:buNone/>
            </a:pPr>
            <a:r>
              <a:rPr i="1" lang="en" sz="1000">
                <a:latin typeface="Lato"/>
                <a:ea typeface="Lato"/>
                <a:cs typeface="Lato"/>
                <a:sym typeface="Lato"/>
              </a:rPr>
              <a:t>        "descriptions": [</a:t>
            </a:r>
            <a:endParaRPr i="1" sz="1000">
              <a:latin typeface="Lato"/>
              <a:ea typeface="Lato"/>
              <a:cs typeface="Lato"/>
              <a:sym typeface="Lato"/>
            </a:endParaRPr>
          </a:p>
          <a:p>
            <a:pPr indent="0" lvl="0" marL="0" rtl="0" algn="l">
              <a:spcBef>
                <a:spcPts val="0"/>
              </a:spcBef>
              <a:spcAft>
                <a:spcPts val="0"/>
              </a:spcAft>
              <a:buNone/>
            </a:pPr>
            <a:r>
              <a:rPr i="1" lang="en" sz="1000">
                <a:latin typeface="Lato"/>
                <a:ea typeface="Lato"/>
                <a:cs typeface="Lato"/>
                <a:sym typeface="Lato"/>
              </a:rPr>
              <a:t>             {</a:t>
            </a:r>
            <a:endParaRPr i="1" sz="1000">
              <a:latin typeface="Lato"/>
              <a:ea typeface="Lato"/>
              <a:cs typeface="Lato"/>
              <a:sym typeface="Lato"/>
            </a:endParaRPr>
          </a:p>
          <a:p>
            <a:pPr indent="0" lvl="0" marL="0" rtl="0" algn="l">
              <a:spcBef>
                <a:spcPts val="0"/>
              </a:spcBef>
              <a:spcAft>
                <a:spcPts val="0"/>
              </a:spcAft>
              <a:buNone/>
            </a:pPr>
            <a:r>
              <a:rPr i="1" lang="en" sz="1000">
                <a:latin typeface="Lato"/>
                <a:ea typeface="Lato"/>
                <a:cs typeface="Lato"/>
                <a:sym typeface="Lato"/>
              </a:rPr>
              <a:t>                "desc_id": 797,</a:t>
            </a:r>
            <a:endParaRPr i="1" sz="1000">
              <a:latin typeface="Lato"/>
              <a:ea typeface="Lato"/>
              <a:cs typeface="Lato"/>
              <a:sym typeface="Lato"/>
            </a:endParaRPr>
          </a:p>
          <a:p>
            <a:pPr indent="0" lvl="0" marL="0" rtl="0" algn="l">
              <a:spcBef>
                <a:spcPts val="0"/>
              </a:spcBef>
              <a:spcAft>
                <a:spcPts val="0"/>
              </a:spcAft>
              <a:buNone/>
            </a:pPr>
            <a:r>
              <a:rPr i="1" lang="en" sz="1000">
                <a:latin typeface="Lato"/>
                <a:ea typeface="Lato"/>
                <a:cs typeface="Lato"/>
                <a:sym typeface="Lato"/>
              </a:rPr>
              <a:t>                "text": "A smiling middle aged man wearing a smart suit. He is wearing a sincere wide smile on his face showing that he is currently happy. “</a:t>
            </a:r>
            <a:endParaRPr i="1" sz="1000">
              <a:latin typeface="Lato"/>
              <a:ea typeface="Lato"/>
              <a:cs typeface="Lato"/>
              <a:sym typeface="Lato"/>
            </a:endParaRPr>
          </a:p>
          <a:p>
            <a:pPr indent="0" lvl="0" marL="0" rtl="0" algn="l">
              <a:spcBef>
                <a:spcPts val="0"/>
              </a:spcBef>
              <a:spcAft>
                <a:spcPts val="0"/>
              </a:spcAft>
              <a:buNone/>
            </a:pPr>
            <a:r>
              <a:rPr i="1" lang="en" sz="1000">
                <a:latin typeface="Lato"/>
                <a:ea typeface="Lato"/>
                <a:cs typeface="Lato"/>
                <a:sym typeface="Lato"/>
              </a:rPr>
              <a:t>            },</a:t>
            </a:r>
            <a:endParaRPr i="1" sz="1000">
              <a:latin typeface="Lato"/>
              <a:ea typeface="Lato"/>
              <a:cs typeface="Lato"/>
              <a:sym typeface="Lato"/>
            </a:endParaRPr>
          </a:p>
          <a:p>
            <a:pPr indent="0" lvl="0" marL="0" rtl="0" algn="l">
              <a:spcBef>
                <a:spcPts val="0"/>
              </a:spcBef>
              <a:spcAft>
                <a:spcPts val="0"/>
              </a:spcAft>
              <a:buNone/>
            </a:pPr>
            <a:r>
              <a:rPr i="1" lang="en" sz="1000">
                <a:latin typeface="Lato"/>
                <a:ea typeface="Lato"/>
                <a:cs typeface="Lato"/>
                <a:sym typeface="Lato"/>
              </a:rPr>
              <a:t>            {</a:t>
            </a:r>
            <a:endParaRPr i="1" sz="1000">
              <a:latin typeface="Lato"/>
              <a:ea typeface="Lato"/>
              <a:cs typeface="Lato"/>
              <a:sym typeface="Lato"/>
            </a:endParaRPr>
          </a:p>
          <a:p>
            <a:pPr indent="0" lvl="0" marL="0" rtl="0" algn="l">
              <a:spcBef>
                <a:spcPts val="0"/>
              </a:spcBef>
              <a:spcAft>
                <a:spcPts val="0"/>
              </a:spcAft>
              <a:buNone/>
            </a:pPr>
            <a:r>
              <a:rPr i="1" lang="en" sz="1000">
                <a:latin typeface="Lato"/>
                <a:ea typeface="Lato"/>
                <a:cs typeface="Lato"/>
                <a:sym typeface="Lato"/>
              </a:rPr>
              <a:t>                "desc_id": 803,</a:t>
            </a:r>
            <a:endParaRPr i="1" sz="1000">
              <a:latin typeface="Lato"/>
              <a:ea typeface="Lato"/>
              <a:cs typeface="Lato"/>
              <a:sym typeface="Lato"/>
            </a:endParaRPr>
          </a:p>
          <a:p>
            <a:pPr indent="0" lvl="0" marL="0" rtl="0" algn="l">
              <a:spcBef>
                <a:spcPts val="0"/>
              </a:spcBef>
              <a:spcAft>
                <a:spcPts val="0"/>
              </a:spcAft>
              <a:buNone/>
            </a:pPr>
            <a:r>
              <a:rPr i="1" lang="en" sz="1000">
                <a:latin typeface="Lato"/>
                <a:ea typeface="Lato"/>
                <a:cs typeface="Lato"/>
                <a:sym typeface="Lato"/>
              </a:rPr>
              <a:t>                "text": "This is a happy face and it also looks like the face of someone who has just said something witty and has made others laugh. The smile has wrinkled his face. His eyes look alert and are also laughing."</a:t>
            </a:r>
            <a:endParaRPr i="1" sz="1000">
              <a:latin typeface="Lato"/>
              <a:ea typeface="Lato"/>
              <a:cs typeface="Lato"/>
              <a:sym typeface="Lato"/>
            </a:endParaRPr>
          </a:p>
          <a:p>
            <a:pPr indent="0" lvl="0" marL="0" rtl="0" algn="l">
              <a:spcBef>
                <a:spcPts val="0"/>
              </a:spcBef>
              <a:spcAft>
                <a:spcPts val="0"/>
              </a:spcAft>
              <a:buNone/>
            </a:pPr>
            <a:r>
              <a:rPr i="1" lang="en" sz="1000">
                <a:latin typeface="Lato"/>
                <a:ea typeface="Lato"/>
                <a:cs typeface="Lato"/>
                <a:sym typeface="Lato"/>
              </a:rPr>
              <a:t>            },</a:t>
            </a:r>
            <a:endParaRPr i="1" sz="1000">
              <a:latin typeface="Lato"/>
              <a:ea typeface="Lato"/>
              <a:cs typeface="Lato"/>
              <a:sym typeface="Lato"/>
            </a:endParaRPr>
          </a:p>
          <a:p>
            <a:pPr indent="0" lvl="0" marL="0" rtl="0" algn="l">
              <a:spcBef>
                <a:spcPts val="0"/>
              </a:spcBef>
              <a:spcAft>
                <a:spcPts val="0"/>
              </a:spcAft>
              <a:buNone/>
            </a:pPr>
            <a:r>
              <a:rPr i="1" lang="en" sz="1000">
                <a:latin typeface="Lato"/>
                <a:ea typeface="Lato"/>
                <a:cs typeface="Lato"/>
                <a:sym typeface="Lato"/>
              </a:rPr>
              <a:t>            {</a:t>
            </a:r>
            <a:endParaRPr i="1" sz="1000">
              <a:latin typeface="Lato"/>
              <a:ea typeface="Lato"/>
              <a:cs typeface="Lato"/>
              <a:sym typeface="Lato"/>
            </a:endParaRPr>
          </a:p>
          <a:p>
            <a:pPr indent="0" lvl="0" marL="0" rtl="0" algn="l">
              <a:spcBef>
                <a:spcPts val="0"/>
              </a:spcBef>
              <a:spcAft>
                <a:spcPts val="0"/>
              </a:spcAft>
              <a:buNone/>
            </a:pPr>
            <a:r>
              <a:rPr i="1" lang="en" sz="1000">
                <a:latin typeface="Lato"/>
                <a:ea typeface="Lato"/>
                <a:cs typeface="Lato"/>
                <a:sym typeface="Lato"/>
              </a:rPr>
              <a:t>                "desc_id": 1389,</a:t>
            </a:r>
            <a:endParaRPr i="1" sz="1000">
              <a:latin typeface="Lato"/>
              <a:ea typeface="Lato"/>
              <a:cs typeface="Lato"/>
              <a:sym typeface="Lato"/>
            </a:endParaRPr>
          </a:p>
          <a:p>
            <a:pPr indent="0" lvl="0" marL="0" rtl="0" algn="l">
              <a:spcBef>
                <a:spcPts val="0"/>
              </a:spcBef>
              <a:spcAft>
                <a:spcPts val="0"/>
              </a:spcAft>
              <a:buNone/>
            </a:pPr>
            <a:r>
              <a:rPr i="1" lang="en" sz="1000">
                <a:latin typeface="Lato"/>
                <a:ea typeface="Lato"/>
                <a:cs typeface="Lato"/>
                <a:sym typeface="Lato"/>
              </a:rPr>
              <a:t>                "text": "A happy man in his mid thirties with a long face and a high forehead with brown eyes and a large toothy mouth with smartly combed short hair with a side parting"</a:t>
            </a:r>
            <a:endParaRPr i="1" sz="1000">
              <a:latin typeface="Lato"/>
              <a:ea typeface="Lato"/>
              <a:cs typeface="Lato"/>
              <a:sym typeface="Lato"/>
            </a:endParaRPr>
          </a:p>
          <a:p>
            <a:pPr indent="0" lvl="0" marL="0" rtl="0" algn="l">
              <a:spcBef>
                <a:spcPts val="0"/>
              </a:spcBef>
              <a:spcAft>
                <a:spcPts val="0"/>
              </a:spcAft>
              <a:buNone/>
            </a:pPr>
            <a:r>
              <a:rPr i="1" lang="en" sz="1000">
                <a:latin typeface="Lato"/>
                <a:ea typeface="Lato"/>
                <a:cs typeface="Lato"/>
                <a:sym typeface="Lato"/>
              </a:rPr>
              <a:t>            }</a:t>
            </a:r>
            <a:endParaRPr i="1" sz="1000">
              <a:latin typeface="Lato"/>
              <a:ea typeface="Lato"/>
              <a:cs typeface="Lato"/>
              <a:sym typeface="Lato"/>
            </a:endParaRPr>
          </a:p>
          <a:p>
            <a:pPr indent="0" lvl="0" marL="0" rtl="0" algn="l">
              <a:spcBef>
                <a:spcPts val="0"/>
              </a:spcBef>
              <a:spcAft>
                <a:spcPts val="0"/>
              </a:spcAft>
              <a:buNone/>
            </a:pPr>
            <a:r>
              <a:rPr i="1" lang="en" sz="1000">
                <a:latin typeface="Lato"/>
                <a:ea typeface="Lato"/>
                <a:cs typeface="Lato"/>
                <a:sym typeface="Lato"/>
              </a:rPr>
              <a:t>        ]</a:t>
            </a:r>
            <a:endParaRPr i="1" sz="1000">
              <a:latin typeface="Lato"/>
              <a:ea typeface="Lato"/>
              <a:cs typeface="Lato"/>
              <a:sym typeface="Lato"/>
            </a:endParaRPr>
          </a:p>
          <a:p>
            <a:pPr indent="0" lvl="0" marL="0" rtl="0" algn="l">
              <a:spcBef>
                <a:spcPts val="0"/>
              </a:spcBef>
              <a:spcAft>
                <a:spcPts val="0"/>
              </a:spcAft>
              <a:buNone/>
            </a:pPr>
            <a:r>
              <a:rPr i="1" lang="en" sz="1000">
                <a:latin typeface="Lato"/>
                <a:ea typeface="Lato"/>
                <a:cs typeface="Lato"/>
                <a:sym typeface="Lato"/>
              </a:rPr>
              <a:t>    }</a:t>
            </a:r>
            <a:endParaRPr i="1" sz="1000">
              <a:latin typeface="Lato"/>
              <a:ea typeface="Lato"/>
              <a:cs typeface="Lato"/>
              <a:sym typeface="Lato"/>
            </a:endParaRPr>
          </a:p>
          <a:p>
            <a:pPr indent="0" lvl="0" marL="0" rtl="0" algn="l">
              <a:spcBef>
                <a:spcPts val="0"/>
              </a:spcBef>
              <a:spcAft>
                <a:spcPts val="0"/>
              </a:spcAft>
              <a:buNone/>
            </a:pPr>
            <a:r>
              <a:t/>
            </a:r>
            <a:endParaRPr i="1" sz="1000">
              <a:latin typeface="Lato"/>
              <a:ea typeface="Lato"/>
              <a:cs typeface="Lato"/>
              <a:sym typeface="Lato"/>
            </a:endParaRPr>
          </a:p>
        </p:txBody>
      </p:sp>
      <p:pic>
        <p:nvPicPr>
          <p:cNvPr id="217" name="Google Shape;217;p30"/>
          <p:cNvPicPr preferRelativeResize="0"/>
          <p:nvPr/>
        </p:nvPicPr>
        <p:blipFill>
          <a:blip r:embed="rId6">
            <a:alphaModFix/>
          </a:blip>
          <a:stretch>
            <a:fillRect/>
          </a:stretch>
        </p:blipFill>
        <p:spPr>
          <a:xfrm>
            <a:off x="516075" y="1095738"/>
            <a:ext cx="1743925" cy="1743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ARCHITECTURAL FRAMEWORK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PROBLEM STATEMENT</a:t>
            </a:r>
            <a:endParaRPr>
              <a:solidFill>
                <a:schemeClr val="dk1"/>
              </a:solidFill>
            </a:endParaRPr>
          </a:p>
        </p:txBody>
      </p:sp>
      <p:sp>
        <p:nvSpPr>
          <p:cNvPr id="81" name="Google Shape;81;p1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2"/>
              </a:buClr>
              <a:buSzPts val="1100"/>
              <a:buFont typeface="Arial"/>
              <a:buNone/>
            </a:pPr>
            <a:r>
              <a:rPr lang="en"/>
              <a:t>To generate images of human faces from their descriptions given in textual format.</a:t>
            </a:r>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ph type="title"/>
          </p:nvPr>
        </p:nvSpPr>
        <p:spPr>
          <a:xfrm>
            <a:off x="152400" y="152400"/>
            <a:ext cx="88392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ArtistGAN </a:t>
            </a:r>
            <a:r>
              <a:rPr lang="en">
                <a:solidFill>
                  <a:schemeClr val="dk1"/>
                </a:solidFill>
              </a:rPr>
              <a:t>Architecture</a:t>
            </a:r>
            <a:endParaRPr>
              <a:solidFill>
                <a:schemeClr val="dk1"/>
              </a:solidFill>
            </a:endParaRPr>
          </a:p>
        </p:txBody>
      </p:sp>
      <p:pic>
        <p:nvPicPr>
          <p:cNvPr id="228" name="Google Shape;228;p32"/>
          <p:cNvPicPr preferRelativeResize="0"/>
          <p:nvPr/>
        </p:nvPicPr>
        <p:blipFill>
          <a:blip r:embed="rId3">
            <a:alphaModFix/>
          </a:blip>
          <a:stretch>
            <a:fillRect/>
          </a:stretch>
        </p:blipFill>
        <p:spPr>
          <a:xfrm>
            <a:off x="152400" y="944400"/>
            <a:ext cx="8839203" cy="38878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TEXT ENCODER</a:t>
            </a:r>
            <a:endParaRPr>
              <a:solidFill>
                <a:schemeClr val="dk1"/>
              </a:solidFill>
            </a:endParaRPr>
          </a:p>
        </p:txBody>
      </p:sp>
      <p:pic>
        <p:nvPicPr>
          <p:cNvPr id="234" name="Google Shape;234;p33"/>
          <p:cNvPicPr preferRelativeResize="0"/>
          <p:nvPr/>
        </p:nvPicPr>
        <p:blipFill>
          <a:blip r:embed="rId3">
            <a:alphaModFix/>
          </a:blip>
          <a:stretch>
            <a:fillRect/>
          </a:stretch>
        </p:blipFill>
        <p:spPr>
          <a:xfrm>
            <a:off x="152400" y="944400"/>
            <a:ext cx="8839203" cy="3887824"/>
          </a:xfrm>
          <a:prstGeom prst="rect">
            <a:avLst/>
          </a:prstGeom>
          <a:noFill/>
          <a:ln>
            <a:noFill/>
          </a:ln>
        </p:spPr>
      </p:pic>
      <p:sp>
        <p:nvSpPr>
          <p:cNvPr id="235" name="Google Shape;235;p33"/>
          <p:cNvSpPr/>
          <p:nvPr/>
        </p:nvSpPr>
        <p:spPr>
          <a:xfrm>
            <a:off x="152400" y="1571225"/>
            <a:ext cx="2352600" cy="2816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txBox="1"/>
          <p:nvPr>
            <p:ph idx="4294967295" type="title"/>
          </p:nvPr>
        </p:nvSpPr>
        <p:spPr>
          <a:xfrm>
            <a:off x="377700" y="323975"/>
            <a:ext cx="8388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TEXT ENCODER: SENTENCE EMBEDDING</a:t>
            </a:r>
            <a:endParaRPr>
              <a:solidFill>
                <a:schemeClr val="dk1"/>
              </a:solidFill>
            </a:endParaRPr>
          </a:p>
        </p:txBody>
      </p:sp>
      <p:sp>
        <p:nvSpPr>
          <p:cNvPr id="241" name="Google Shape;241;p34"/>
          <p:cNvSpPr txBox="1"/>
          <p:nvPr>
            <p:ph idx="4294967295" type="body"/>
          </p:nvPr>
        </p:nvSpPr>
        <p:spPr>
          <a:xfrm>
            <a:off x="389346" y="1195550"/>
            <a:ext cx="83769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Embeddings are learned representations of text as a vector of numbers.</a:t>
            </a:r>
            <a:endParaRPr/>
          </a:p>
          <a:p>
            <a:pPr indent="0" lvl="0" marL="0" rtl="0" algn="l">
              <a:spcBef>
                <a:spcPts val="1600"/>
              </a:spcBef>
              <a:spcAft>
                <a:spcPts val="0"/>
              </a:spcAft>
              <a:buNone/>
            </a:pPr>
            <a:r>
              <a:rPr lang="en"/>
              <a:t>DIMENSIONALITY REDUCTION - It is more efficient representation.</a:t>
            </a:r>
            <a:endParaRPr/>
          </a:p>
          <a:p>
            <a:pPr indent="0" lvl="0" marL="0" rtl="0" algn="l">
              <a:spcBef>
                <a:spcPts val="1600"/>
              </a:spcBef>
              <a:spcAft>
                <a:spcPts val="1600"/>
              </a:spcAft>
              <a:buNone/>
            </a:pPr>
            <a:r>
              <a:rPr lang="en"/>
              <a:t>CONTEXTUAL SIMILARITY - It is more effective representation.</a:t>
            </a:r>
            <a:endParaRPr/>
          </a:p>
        </p:txBody>
      </p:sp>
      <p:pic>
        <p:nvPicPr>
          <p:cNvPr id="242" name="Google Shape;242;p34"/>
          <p:cNvPicPr preferRelativeResize="0"/>
          <p:nvPr/>
        </p:nvPicPr>
        <p:blipFill>
          <a:blip r:embed="rId3">
            <a:alphaModFix/>
          </a:blip>
          <a:stretch>
            <a:fillRect/>
          </a:stretch>
        </p:blipFill>
        <p:spPr>
          <a:xfrm>
            <a:off x="389350" y="2742200"/>
            <a:ext cx="8388599" cy="21661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5"/>
          <p:cNvSpPr/>
          <p:nvPr/>
        </p:nvSpPr>
        <p:spPr>
          <a:xfrm>
            <a:off x="6134925" y="3096925"/>
            <a:ext cx="996000" cy="4527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5"/>
          <p:cNvSpPr/>
          <p:nvPr/>
        </p:nvSpPr>
        <p:spPr>
          <a:xfrm>
            <a:off x="4663475" y="3096925"/>
            <a:ext cx="996000" cy="4527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5"/>
          <p:cNvSpPr/>
          <p:nvPr/>
        </p:nvSpPr>
        <p:spPr>
          <a:xfrm>
            <a:off x="6134925" y="1168175"/>
            <a:ext cx="996000" cy="452700"/>
          </a:xfrm>
          <a:prstGeom prst="round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5"/>
          <p:cNvSpPr/>
          <p:nvPr/>
        </p:nvSpPr>
        <p:spPr>
          <a:xfrm>
            <a:off x="4663475" y="1141175"/>
            <a:ext cx="996000" cy="452700"/>
          </a:xfrm>
          <a:prstGeom prst="round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5"/>
          <p:cNvSpPr/>
          <p:nvPr/>
        </p:nvSpPr>
        <p:spPr>
          <a:xfrm>
            <a:off x="6134925" y="2119050"/>
            <a:ext cx="996000" cy="452700"/>
          </a:xfrm>
          <a:prstGeom prst="round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5"/>
          <p:cNvSpPr/>
          <p:nvPr/>
        </p:nvSpPr>
        <p:spPr>
          <a:xfrm>
            <a:off x="4663475" y="2119050"/>
            <a:ext cx="996000" cy="452700"/>
          </a:xfrm>
          <a:prstGeom prst="round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3" name="Google Shape;253;p35"/>
          <p:cNvCxnSpPr>
            <a:endCxn id="252" idx="2"/>
          </p:cNvCxnSpPr>
          <p:nvPr/>
        </p:nvCxnSpPr>
        <p:spPr>
          <a:xfrm rot="10800000">
            <a:off x="5161475" y="2571750"/>
            <a:ext cx="18300" cy="543300"/>
          </a:xfrm>
          <a:prstGeom prst="straightConnector1">
            <a:avLst/>
          </a:prstGeom>
          <a:noFill/>
          <a:ln cap="flat" cmpd="sng" w="9525">
            <a:solidFill>
              <a:schemeClr val="dk2"/>
            </a:solidFill>
            <a:prstDash val="solid"/>
            <a:round/>
            <a:headEnd len="med" w="med" type="none"/>
            <a:tailEnd len="med" w="med" type="triangle"/>
          </a:ln>
        </p:spPr>
      </p:cxnSp>
      <p:cxnSp>
        <p:nvCxnSpPr>
          <p:cNvPr id="254" name="Google Shape;254;p35"/>
          <p:cNvCxnSpPr/>
          <p:nvPr/>
        </p:nvCxnSpPr>
        <p:spPr>
          <a:xfrm rot="10800000">
            <a:off x="6623775" y="2571750"/>
            <a:ext cx="18300" cy="543300"/>
          </a:xfrm>
          <a:prstGeom prst="straightConnector1">
            <a:avLst/>
          </a:prstGeom>
          <a:noFill/>
          <a:ln cap="flat" cmpd="sng" w="9525">
            <a:solidFill>
              <a:schemeClr val="dk2"/>
            </a:solidFill>
            <a:prstDash val="solid"/>
            <a:round/>
            <a:headEnd len="med" w="med" type="none"/>
            <a:tailEnd len="med" w="med" type="triangle"/>
          </a:ln>
        </p:spPr>
      </p:cxnSp>
      <p:cxnSp>
        <p:nvCxnSpPr>
          <p:cNvPr id="255" name="Google Shape;255;p35"/>
          <p:cNvCxnSpPr/>
          <p:nvPr/>
        </p:nvCxnSpPr>
        <p:spPr>
          <a:xfrm rot="10800000">
            <a:off x="6623775" y="1593875"/>
            <a:ext cx="18300" cy="543300"/>
          </a:xfrm>
          <a:prstGeom prst="straightConnector1">
            <a:avLst/>
          </a:prstGeom>
          <a:noFill/>
          <a:ln cap="flat" cmpd="sng" w="9525">
            <a:solidFill>
              <a:schemeClr val="dk2"/>
            </a:solidFill>
            <a:prstDash val="solid"/>
            <a:round/>
            <a:headEnd len="med" w="med" type="none"/>
            <a:tailEnd len="med" w="med" type="triangle"/>
          </a:ln>
        </p:spPr>
      </p:cxnSp>
      <p:cxnSp>
        <p:nvCxnSpPr>
          <p:cNvPr id="256" name="Google Shape;256;p35"/>
          <p:cNvCxnSpPr/>
          <p:nvPr/>
        </p:nvCxnSpPr>
        <p:spPr>
          <a:xfrm rot="10800000">
            <a:off x="5152325" y="1593875"/>
            <a:ext cx="18300" cy="543300"/>
          </a:xfrm>
          <a:prstGeom prst="straightConnector1">
            <a:avLst/>
          </a:prstGeom>
          <a:noFill/>
          <a:ln cap="flat" cmpd="sng" w="9525">
            <a:solidFill>
              <a:schemeClr val="dk2"/>
            </a:solidFill>
            <a:prstDash val="solid"/>
            <a:round/>
            <a:headEnd len="med" w="med" type="none"/>
            <a:tailEnd len="med" w="med" type="triangle"/>
          </a:ln>
        </p:spPr>
      </p:cxnSp>
      <p:cxnSp>
        <p:nvCxnSpPr>
          <p:cNvPr id="257" name="Google Shape;257;p35"/>
          <p:cNvCxnSpPr>
            <a:endCxn id="249" idx="1"/>
          </p:cNvCxnSpPr>
          <p:nvPr/>
        </p:nvCxnSpPr>
        <p:spPr>
          <a:xfrm flipH="1" rot="10800000">
            <a:off x="5668725" y="1394525"/>
            <a:ext cx="466200" cy="27000"/>
          </a:xfrm>
          <a:prstGeom prst="straightConnector1">
            <a:avLst/>
          </a:prstGeom>
          <a:noFill/>
          <a:ln cap="flat" cmpd="sng" w="9525">
            <a:solidFill>
              <a:schemeClr val="dk2"/>
            </a:solidFill>
            <a:prstDash val="solid"/>
            <a:round/>
            <a:headEnd len="med" w="med" type="none"/>
            <a:tailEnd len="med" w="med" type="triangle"/>
          </a:ln>
        </p:spPr>
      </p:cxnSp>
      <p:sp>
        <p:nvSpPr>
          <p:cNvPr id="258" name="Google Shape;258;p35"/>
          <p:cNvSpPr/>
          <p:nvPr/>
        </p:nvSpPr>
        <p:spPr>
          <a:xfrm>
            <a:off x="3192025" y="3096925"/>
            <a:ext cx="996000" cy="4527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5"/>
          <p:cNvSpPr/>
          <p:nvPr/>
        </p:nvSpPr>
        <p:spPr>
          <a:xfrm>
            <a:off x="1720575" y="3096925"/>
            <a:ext cx="996000" cy="4527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5"/>
          <p:cNvSpPr/>
          <p:nvPr/>
        </p:nvSpPr>
        <p:spPr>
          <a:xfrm>
            <a:off x="3192025" y="1168175"/>
            <a:ext cx="996000" cy="452700"/>
          </a:xfrm>
          <a:prstGeom prst="round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5"/>
          <p:cNvSpPr/>
          <p:nvPr/>
        </p:nvSpPr>
        <p:spPr>
          <a:xfrm>
            <a:off x="1720575" y="1141175"/>
            <a:ext cx="996000" cy="452700"/>
          </a:xfrm>
          <a:prstGeom prst="round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5"/>
          <p:cNvSpPr/>
          <p:nvPr/>
        </p:nvSpPr>
        <p:spPr>
          <a:xfrm>
            <a:off x="3192025" y="2119050"/>
            <a:ext cx="996000" cy="452700"/>
          </a:xfrm>
          <a:prstGeom prst="round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5"/>
          <p:cNvSpPr/>
          <p:nvPr/>
        </p:nvSpPr>
        <p:spPr>
          <a:xfrm>
            <a:off x="1720575" y="2119050"/>
            <a:ext cx="996000" cy="452700"/>
          </a:xfrm>
          <a:prstGeom prst="round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 name="Google Shape;264;p35"/>
          <p:cNvCxnSpPr>
            <a:endCxn id="263" idx="2"/>
          </p:cNvCxnSpPr>
          <p:nvPr/>
        </p:nvCxnSpPr>
        <p:spPr>
          <a:xfrm rot="10800000">
            <a:off x="2218575" y="2571750"/>
            <a:ext cx="18300" cy="543300"/>
          </a:xfrm>
          <a:prstGeom prst="straightConnector1">
            <a:avLst/>
          </a:prstGeom>
          <a:noFill/>
          <a:ln cap="flat" cmpd="sng" w="9525">
            <a:solidFill>
              <a:schemeClr val="dk2"/>
            </a:solidFill>
            <a:prstDash val="solid"/>
            <a:round/>
            <a:headEnd len="med" w="med" type="none"/>
            <a:tailEnd len="med" w="med" type="triangle"/>
          </a:ln>
        </p:spPr>
      </p:cxnSp>
      <p:cxnSp>
        <p:nvCxnSpPr>
          <p:cNvPr id="265" name="Google Shape;265;p35"/>
          <p:cNvCxnSpPr/>
          <p:nvPr/>
        </p:nvCxnSpPr>
        <p:spPr>
          <a:xfrm rot="10800000">
            <a:off x="3680875" y="2571750"/>
            <a:ext cx="18300" cy="543300"/>
          </a:xfrm>
          <a:prstGeom prst="straightConnector1">
            <a:avLst/>
          </a:prstGeom>
          <a:noFill/>
          <a:ln cap="flat" cmpd="sng" w="9525">
            <a:solidFill>
              <a:schemeClr val="dk2"/>
            </a:solidFill>
            <a:prstDash val="solid"/>
            <a:round/>
            <a:headEnd len="med" w="med" type="none"/>
            <a:tailEnd len="med" w="med" type="triangle"/>
          </a:ln>
        </p:spPr>
      </p:cxnSp>
      <p:cxnSp>
        <p:nvCxnSpPr>
          <p:cNvPr id="266" name="Google Shape;266;p35"/>
          <p:cNvCxnSpPr/>
          <p:nvPr/>
        </p:nvCxnSpPr>
        <p:spPr>
          <a:xfrm rot="10800000">
            <a:off x="3680875" y="1593875"/>
            <a:ext cx="18300" cy="543300"/>
          </a:xfrm>
          <a:prstGeom prst="straightConnector1">
            <a:avLst/>
          </a:prstGeom>
          <a:noFill/>
          <a:ln cap="flat" cmpd="sng" w="9525">
            <a:solidFill>
              <a:schemeClr val="dk2"/>
            </a:solidFill>
            <a:prstDash val="solid"/>
            <a:round/>
            <a:headEnd len="med" w="med" type="none"/>
            <a:tailEnd len="med" w="med" type="triangle"/>
          </a:ln>
        </p:spPr>
      </p:cxnSp>
      <p:cxnSp>
        <p:nvCxnSpPr>
          <p:cNvPr id="267" name="Google Shape;267;p35"/>
          <p:cNvCxnSpPr/>
          <p:nvPr/>
        </p:nvCxnSpPr>
        <p:spPr>
          <a:xfrm rot="10800000">
            <a:off x="2209425" y="1593875"/>
            <a:ext cx="18300" cy="543300"/>
          </a:xfrm>
          <a:prstGeom prst="straightConnector1">
            <a:avLst/>
          </a:prstGeom>
          <a:noFill/>
          <a:ln cap="flat" cmpd="sng" w="9525">
            <a:solidFill>
              <a:schemeClr val="dk2"/>
            </a:solidFill>
            <a:prstDash val="solid"/>
            <a:round/>
            <a:headEnd len="med" w="med" type="none"/>
            <a:tailEnd len="med" w="med" type="triangle"/>
          </a:ln>
        </p:spPr>
      </p:cxnSp>
      <p:cxnSp>
        <p:nvCxnSpPr>
          <p:cNvPr id="268" name="Google Shape;268;p35"/>
          <p:cNvCxnSpPr>
            <a:endCxn id="260" idx="1"/>
          </p:cNvCxnSpPr>
          <p:nvPr/>
        </p:nvCxnSpPr>
        <p:spPr>
          <a:xfrm flipH="1" rot="10800000">
            <a:off x="2725825" y="1394525"/>
            <a:ext cx="466200" cy="27000"/>
          </a:xfrm>
          <a:prstGeom prst="straightConnector1">
            <a:avLst/>
          </a:prstGeom>
          <a:noFill/>
          <a:ln cap="flat" cmpd="sng" w="9525">
            <a:solidFill>
              <a:schemeClr val="dk2"/>
            </a:solidFill>
            <a:prstDash val="solid"/>
            <a:round/>
            <a:headEnd len="med" w="med" type="none"/>
            <a:tailEnd len="med" w="med" type="triangle"/>
          </a:ln>
        </p:spPr>
      </p:cxnSp>
      <p:cxnSp>
        <p:nvCxnSpPr>
          <p:cNvPr id="269" name="Google Shape;269;p35"/>
          <p:cNvCxnSpPr>
            <a:stCxn id="260" idx="3"/>
            <a:endCxn id="250" idx="1"/>
          </p:cNvCxnSpPr>
          <p:nvPr/>
        </p:nvCxnSpPr>
        <p:spPr>
          <a:xfrm flipH="1" rot="10800000">
            <a:off x="4188025" y="1367525"/>
            <a:ext cx="475500" cy="27000"/>
          </a:xfrm>
          <a:prstGeom prst="straightConnector1">
            <a:avLst/>
          </a:prstGeom>
          <a:noFill/>
          <a:ln cap="flat" cmpd="sng" w="9525">
            <a:solidFill>
              <a:schemeClr val="dk2"/>
            </a:solidFill>
            <a:prstDash val="solid"/>
            <a:round/>
            <a:headEnd len="med" w="med" type="none"/>
            <a:tailEnd len="med" w="med" type="triangle"/>
          </a:ln>
        </p:spPr>
      </p:cxnSp>
      <p:cxnSp>
        <p:nvCxnSpPr>
          <p:cNvPr id="270" name="Google Shape;270;p35"/>
          <p:cNvCxnSpPr/>
          <p:nvPr/>
        </p:nvCxnSpPr>
        <p:spPr>
          <a:xfrm flipH="1" rot="10800000">
            <a:off x="7111325" y="1411475"/>
            <a:ext cx="637800" cy="13500"/>
          </a:xfrm>
          <a:prstGeom prst="straightConnector1">
            <a:avLst/>
          </a:prstGeom>
          <a:noFill/>
          <a:ln cap="flat" cmpd="sng" w="9525">
            <a:solidFill>
              <a:schemeClr val="dk2"/>
            </a:solidFill>
            <a:prstDash val="solid"/>
            <a:round/>
            <a:headEnd len="med" w="med" type="none"/>
            <a:tailEnd len="med" w="med" type="triangle"/>
          </a:ln>
        </p:spPr>
      </p:cxnSp>
      <p:sp>
        <p:nvSpPr>
          <p:cNvPr id="271" name="Google Shape;271;p35"/>
          <p:cNvSpPr txBox="1"/>
          <p:nvPr/>
        </p:nvSpPr>
        <p:spPr>
          <a:xfrm>
            <a:off x="7749125" y="1024025"/>
            <a:ext cx="1140000" cy="7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Output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Sentence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Embedding</a:t>
            </a:r>
            <a:endParaRPr>
              <a:latin typeface="Lato"/>
              <a:ea typeface="Lato"/>
              <a:cs typeface="Lato"/>
              <a:sym typeface="Lato"/>
            </a:endParaRPr>
          </a:p>
        </p:txBody>
      </p:sp>
      <p:sp>
        <p:nvSpPr>
          <p:cNvPr id="272" name="Google Shape;272;p35"/>
          <p:cNvSpPr txBox="1"/>
          <p:nvPr/>
        </p:nvSpPr>
        <p:spPr>
          <a:xfrm>
            <a:off x="285000" y="3136375"/>
            <a:ext cx="1326900" cy="3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Embeddings</a:t>
            </a:r>
            <a:endParaRPr>
              <a:latin typeface="Lato"/>
              <a:ea typeface="Lato"/>
              <a:cs typeface="Lato"/>
              <a:sym typeface="Lato"/>
            </a:endParaRPr>
          </a:p>
        </p:txBody>
      </p:sp>
      <p:sp>
        <p:nvSpPr>
          <p:cNvPr id="273" name="Google Shape;273;p35"/>
          <p:cNvSpPr txBox="1"/>
          <p:nvPr/>
        </p:nvSpPr>
        <p:spPr>
          <a:xfrm>
            <a:off x="271350" y="2158500"/>
            <a:ext cx="1354200" cy="3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LSTM Layer</a:t>
            </a:r>
            <a:endParaRPr>
              <a:latin typeface="Lato"/>
              <a:ea typeface="Lato"/>
              <a:cs typeface="Lato"/>
              <a:sym typeface="Lato"/>
            </a:endParaRPr>
          </a:p>
        </p:txBody>
      </p:sp>
      <p:sp>
        <p:nvSpPr>
          <p:cNvPr id="274" name="Google Shape;274;p35"/>
          <p:cNvSpPr txBox="1"/>
          <p:nvPr/>
        </p:nvSpPr>
        <p:spPr>
          <a:xfrm>
            <a:off x="271350" y="1180625"/>
            <a:ext cx="1354200" cy="3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LSTM Layer</a:t>
            </a:r>
            <a:endParaRPr>
              <a:latin typeface="Lato"/>
              <a:ea typeface="Lato"/>
              <a:cs typeface="Lato"/>
              <a:sym typeface="Lato"/>
            </a:endParaRPr>
          </a:p>
        </p:txBody>
      </p:sp>
      <p:cxnSp>
        <p:nvCxnSpPr>
          <p:cNvPr id="275" name="Google Shape;275;p35"/>
          <p:cNvCxnSpPr/>
          <p:nvPr/>
        </p:nvCxnSpPr>
        <p:spPr>
          <a:xfrm rot="10800000">
            <a:off x="2209425" y="3549625"/>
            <a:ext cx="18300" cy="543300"/>
          </a:xfrm>
          <a:prstGeom prst="straightConnector1">
            <a:avLst/>
          </a:prstGeom>
          <a:noFill/>
          <a:ln cap="flat" cmpd="sng" w="9525">
            <a:solidFill>
              <a:schemeClr val="dk2"/>
            </a:solidFill>
            <a:prstDash val="solid"/>
            <a:round/>
            <a:headEnd len="med" w="med" type="none"/>
            <a:tailEnd len="med" w="med" type="triangle"/>
          </a:ln>
        </p:spPr>
      </p:cxnSp>
      <p:cxnSp>
        <p:nvCxnSpPr>
          <p:cNvPr id="276" name="Google Shape;276;p35"/>
          <p:cNvCxnSpPr/>
          <p:nvPr/>
        </p:nvCxnSpPr>
        <p:spPr>
          <a:xfrm rot="10800000">
            <a:off x="3680875" y="3549625"/>
            <a:ext cx="18300" cy="543300"/>
          </a:xfrm>
          <a:prstGeom prst="straightConnector1">
            <a:avLst/>
          </a:prstGeom>
          <a:noFill/>
          <a:ln cap="flat" cmpd="sng" w="9525">
            <a:solidFill>
              <a:schemeClr val="dk2"/>
            </a:solidFill>
            <a:prstDash val="solid"/>
            <a:round/>
            <a:headEnd len="med" w="med" type="none"/>
            <a:tailEnd len="med" w="med" type="triangle"/>
          </a:ln>
        </p:spPr>
      </p:cxnSp>
      <p:cxnSp>
        <p:nvCxnSpPr>
          <p:cNvPr id="277" name="Google Shape;277;p35"/>
          <p:cNvCxnSpPr/>
          <p:nvPr/>
        </p:nvCxnSpPr>
        <p:spPr>
          <a:xfrm rot="10800000">
            <a:off x="5161475" y="3549625"/>
            <a:ext cx="18300" cy="543300"/>
          </a:xfrm>
          <a:prstGeom prst="straightConnector1">
            <a:avLst/>
          </a:prstGeom>
          <a:noFill/>
          <a:ln cap="flat" cmpd="sng" w="9525">
            <a:solidFill>
              <a:schemeClr val="dk2"/>
            </a:solidFill>
            <a:prstDash val="solid"/>
            <a:round/>
            <a:headEnd len="med" w="med" type="none"/>
            <a:tailEnd len="med" w="med" type="triangle"/>
          </a:ln>
        </p:spPr>
      </p:cxnSp>
      <p:cxnSp>
        <p:nvCxnSpPr>
          <p:cNvPr id="278" name="Google Shape;278;p35"/>
          <p:cNvCxnSpPr/>
          <p:nvPr/>
        </p:nvCxnSpPr>
        <p:spPr>
          <a:xfrm rot="10800000">
            <a:off x="6623775" y="3549625"/>
            <a:ext cx="18300" cy="543300"/>
          </a:xfrm>
          <a:prstGeom prst="straightConnector1">
            <a:avLst/>
          </a:prstGeom>
          <a:noFill/>
          <a:ln cap="flat" cmpd="sng" w="9525">
            <a:solidFill>
              <a:schemeClr val="dk2"/>
            </a:solidFill>
            <a:prstDash val="solid"/>
            <a:round/>
            <a:headEnd len="med" w="med" type="none"/>
            <a:tailEnd len="med" w="med" type="triangle"/>
          </a:ln>
        </p:spPr>
      </p:cxnSp>
      <p:sp>
        <p:nvSpPr>
          <p:cNvPr id="279" name="Google Shape;279;p35"/>
          <p:cNvSpPr txBox="1"/>
          <p:nvPr/>
        </p:nvSpPr>
        <p:spPr>
          <a:xfrm>
            <a:off x="1783125" y="4074800"/>
            <a:ext cx="8709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hair</a:t>
            </a:r>
            <a:endParaRPr>
              <a:latin typeface="Lato"/>
              <a:ea typeface="Lato"/>
              <a:cs typeface="Lato"/>
              <a:sym typeface="Lato"/>
            </a:endParaRPr>
          </a:p>
        </p:txBody>
      </p:sp>
      <p:sp>
        <p:nvSpPr>
          <p:cNvPr id="280" name="Google Shape;280;p35"/>
          <p:cNvSpPr txBox="1"/>
          <p:nvPr/>
        </p:nvSpPr>
        <p:spPr>
          <a:xfrm>
            <a:off x="3259150" y="4092925"/>
            <a:ext cx="8709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long</a:t>
            </a:r>
            <a:endParaRPr>
              <a:latin typeface="Lato"/>
              <a:ea typeface="Lato"/>
              <a:cs typeface="Lato"/>
              <a:sym typeface="Lato"/>
            </a:endParaRPr>
          </a:p>
        </p:txBody>
      </p:sp>
      <p:sp>
        <p:nvSpPr>
          <p:cNvPr id="281" name="Google Shape;281;p35"/>
          <p:cNvSpPr txBox="1"/>
          <p:nvPr/>
        </p:nvSpPr>
        <p:spPr>
          <a:xfrm>
            <a:off x="4735175" y="4074800"/>
            <a:ext cx="8709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has</a:t>
            </a:r>
            <a:endParaRPr>
              <a:latin typeface="Lato"/>
              <a:ea typeface="Lato"/>
              <a:cs typeface="Lato"/>
              <a:sym typeface="Lato"/>
            </a:endParaRPr>
          </a:p>
        </p:txBody>
      </p:sp>
      <p:sp>
        <p:nvSpPr>
          <p:cNvPr id="282" name="Google Shape;282;p35"/>
          <p:cNvSpPr txBox="1"/>
          <p:nvPr/>
        </p:nvSpPr>
        <p:spPr>
          <a:xfrm>
            <a:off x="6197475" y="4092925"/>
            <a:ext cx="8709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Man</a:t>
            </a:r>
            <a:endParaRPr>
              <a:latin typeface="Lato"/>
              <a:ea typeface="Lato"/>
              <a:cs typeface="Lato"/>
              <a:sym typeface="Lato"/>
            </a:endParaRPr>
          </a:p>
        </p:txBody>
      </p:sp>
      <p:sp>
        <p:nvSpPr>
          <p:cNvPr id="283" name="Google Shape;283;p35"/>
          <p:cNvSpPr txBox="1"/>
          <p:nvPr>
            <p:ph idx="4294967295" type="title"/>
          </p:nvPr>
        </p:nvSpPr>
        <p:spPr>
          <a:xfrm>
            <a:off x="377700" y="323975"/>
            <a:ext cx="8388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TEXT ENCODER: SENTENCE EMBEDDING</a:t>
            </a:r>
            <a:endParaRPr>
              <a:solidFill>
                <a:schemeClr val="dk1"/>
              </a:solidFill>
            </a:endParaRPr>
          </a:p>
        </p:txBody>
      </p:sp>
      <p:sp>
        <p:nvSpPr>
          <p:cNvPr id="284" name="Google Shape;284;p35"/>
          <p:cNvSpPr txBox="1"/>
          <p:nvPr/>
        </p:nvSpPr>
        <p:spPr>
          <a:xfrm>
            <a:off x="1385875" y="4509375"/>
            <a:ext cx="6079800" cy="48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Lato"/>
                <a:ea typeface="Lato"/>
                <a:cs typeface="Lato"/>
                <a:sym typeface="Lato"/>
              </a:rPr>
              <a:t>Architecture of Text Encoder</a:t>
            </a:r>
            <a:endParaRPr b="1" sz="1800">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CONDITIONING AUGMENTATION</a:t>
            </a:r>
            <a:endParaRPr>
              <a:solidFill>
                <a:schemeClr val="dk1"/>
              </a:solidFill>
            </a:endParaRPr>
          </a:p>
        </p:txBody>
      </p:sp>
      <p:pic>
        <p:nvPicPr>
          <p:cNvPr id="290" name="Google Shape;290;p36"/>
          <p:cNvPicPr preferRelativeResize="0"/>
          <p:nvPr/>
        </p:nvPicPr>
        <p:blipFill>
          <a:blip r:embed="rId3">
            <a:alphaModFix/>
          </a:blip>
          <a:stretch>
            <a:fillRect/>
          </a:stretch>
        </p:blipFill>
        <p:spPr>
          <a:xfrm>
            <a:off x="152400" y="944400"/>
            <a:ext cx="8839203" cy="3887824"/>
          </a:xfrm>
          <a:prstGeom prst="rect">
            <a:avLst/>
          </a:prstGeom>
          <a:noFill/>
          <a:ln>
            <a:noFill/>
          </a:ln>
        </p:spPr>
      </p:pic>
      <p:sp>
        <p:nvSpPr>
          <p:cNvPr id="291" name="Google Shape;291;p36"/>
          <p:cNvSpPr/>
          <p:nvPr/>
        </p:nvSpPr>
        <p:spPr>
          <a:xfrm>
            <a:off x="1674975" y="3379600"/>
            <a:ext cx="2520000" cy="10080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Need of Conditioning Augmentation</a:t>
            </a:r>
            <a:endParaRPr sz="2400"/>
          </a:p>
        </p:txBody>
      </p:sp>
      <p:graphicFrame>
        <p:nvGraphicFramePr>
          <p:cNvPr id="297" name="Google Shape;297;p37"/>
          <p:cNvGraphicFramePr/>
          <p:nvPr/>
        </p:nvGraphicFramePr>
        <p:xfrm>
          <a:off x="2943050" y="1350375"/>
          <a:ext cx="3000000" cy="3000000"/>
        </p:xfrm>
        <a:graphic>
          <a:graphicData uri="http://schemas.openxmlformats.org/drawingml/2006/table">
            <a:tbl>
              <a:tblPr>
                <a:noFill/>
                <a:tableStyleId>{C1218979-3245-4AF1-90DB-068AAD1503DC}</a:tableStyleId>
              </a:tblPr>
              <a:tblGrid>
                <a:gridCol w="2931675"/>
                <a:gridCol w="2958375"/>
              </a:tblGrid>
              <a:tr h="506900">
                <a:tc>
                  <a:txBody>
                    <a:bodyPr/>
                    <a:lstStyle/>
                    <a:p>
                      <a:pPr indent="0" lvl="0" marL="0" rtl="0" algn="ctr">
                        <a:spcBef>
                          <a:spcPts val="0"/>
                        </a:spcBef>
                        <a:spcAft>
                          <a:spcPts val="0"/>
                        </a:spcAft>
                        <a:buNone/>
                      </a:pPr>
                      <a:r>
                        <a:rPr b="1" lang="en"/>
                        <a:t>Problems before using CA</a:t>
                      </a:r>
                      <a:endParaRPr b="1"/>
                    </a:p>
                  </a:txBody>
                  <a:tcPr marT="91425" marB="91425" marR="91425" marL="91425"/>
                </a:tc>
                <a:tc>
                  <a:txBody>
                    <a:bodyPr/>
                    <a:lstStyle/>
                    <a:p>
                      <a:pPr indent="0" lvl="0" marL="0" rtl="0" algn="ctr">
                        <a:spcBef>
                          <a:spcPts val="0"/>
                        </a:spcBef>
                        <a:spcAft>
                          <a:spcPts val="0"/>
                        </a:spcAft>
                        <a:buNone/>
                      </a:pPr>
                      <a:r>
                        <a:rPr b="1" lang="en"/>
                        <a:t>Effects after using CA</a:t>
                      </a:r>
                      <a:endParaRPr b="1"/>
                    </a:p>
                  </a:txBody>
                  <a:tcPr marT="91425" marB="91425" marR="91425" marL="91425"/>
                </a:tc>
              </a:tr>
              <a:tr h="1318975">
                <a:tc>
                  <a:txBody>
                    <a:bodyPr/>
                    <a:lstStyle/>
                    <a:p>
                      <a:pPr indent="-317500" lvl="0" marL="457200" rtl="0" algn="l">
                        <a:spcBef>
                          <a:spcPts val="0"/>
                        </a:spcBef>
                        <a:spcAft>
                          <a:spcPts val="0"/>
                        </a:spcAft>
                        <a:buSzPts val="1400"/>
                        <a:buChar char="●"/>
                      </a:pPr>
                      <a:r>
                        <a:rPr lang="en"/>
                        <a:t>High dimensional text embeddings (usually &gt;100) causes discontinuity</a:t>
                      </a:r>
                      <a:endParaRPr/>
                    </a:p>
                  </a:txBody>
                  <a:tcPr marT="91425" marB="91425" marR="91425" marL="91425"/>
                </a:tc>
                <a:tc>
                  <a:txBody>
                    <a:bodyPr/>
                    <a:lstStyle/>
                    <a:p>
                      <a:pPr indent="-317500" lvl="0" marL="457200" rtl="0" algn="l">
                        <a:spcBef>
                          <a:spcPts val="0"/>
                        </a:spcBef>
                        <a:spcAft>
                          <a:spcPts val="0"/>
                        </a:spcAft>
                        <a:buSzPts val="1400"/>
                        <a:buChar char="●"/>
                      </a:pPr>
                      <a:r>
                        <a:rPr lang="en"/>
                        <a:t>Provide continuity in latent space manifold</a:t>
                      </a:r>
                      <a:endParaRPr/>
                    </a:p>
                    <a:p>
                      <a:pPr indent="-317500" lvl="0" marL="457200" rtl="0" algn="l">
                        <a:spcBef>
                          <a:spcPts val="0"/>
                        </a:spcBef>
                        <a:spcAft>
                          <a:spcPts val="0"/>
                        </a:spcAft>
                        <a:buSzPts val="1400"/>
                        <a:buChar char="●"/>
                      </a:pPr>
                      <a:r>
                        <a:rPr lang="en"/>
                        <a:t>Increase smoothness of the curve</a:t>
                      </a:r>
                      <a:endParaRPr/>
                    </a:p>
                  </a:txBody>
                  <a:tcPr marT="91425" marB="91425" marR="91425" marL="91425"/>
                </a:tc>
              </a:tr>
              <a:tr h="1318975">
                <a:tc>
                  <a:txBody>
                    <a:bodyPr/>
                    <a:lstStyle/>
                    <a:p>
                      <a:pPr indent="-317500" lvl="0" marL="457200" rtl="0" algn="l">
                        <a:spcBef>
                          <a:spcPts val="0"/>
                        </a:spcBef>
                        <a:spcAft>
                          <a:spcPts val="0"/>
                        </a:spcAft>
                        <a:buSzPts val="1400"/>
                        <a:buChar char="●"/>
                      </a:pPr>
                      <a:r>
                        <a:rPr lang="en"/>
                        <a:t>Sentence to image is not one-to-one representation, as same sentence corresponds to various poses and appearance</a:t>
                      </a:r>
                      <a:endParaRPr/>
                    </a:p>
                  </a:txBody>
                  <a:tcPr marT="91425" marB="91425" marR="91425" marL="91425"/>
                </a:tc>
                <a:tc>
                  <a:txBody>
                    <a:bodyPr/>
                    <a:lstStyle/>
                    <a:p>
                      <a:pPr indent="-317500" lvl="0" marL="457200" rtl="0" algn="l">
                        <a:spcBef>
                          <a:spcPts val="0"/>
                        </a:spcBef>
                        <a:spcAft>
                          <a:spcPts val="0"/>
                        </a:spcAft>
                        <a:buSzPts val="1400"/>
                        <a:buChar char="●"/>
                      </a:pPr>
                      <a:r>
                        <a:rPr lang="en"/>
                        <a:t>Introduces randomness in the latent space manifold</a:t>
                      </a:r>
                      <a:endParaRPr/>
                    </a:p>
                  </a:txBody>
                  <a:tcPr marT="91425" marB="91425" marR="91425" marL="91425"/>
                </a:tc>
              </a:tr>
            </a:tbl>
          </a:graphicData>
        </a:graphic>
      </p:graphicFrame>
      <p:pic>
        <p:nvPicPr>
          <p:cNvPr id="298" name="Google Shape;298;p37"/>
          <p:cNvPicPr preferRelativeResize="0"/>
          <p:nvPr/>
        </p:nvPicPr>
        <p:blipFill rotWithShape="1">
          <a:blip r:embed="rId3">
            <a:alphaModFix/>
          </a:blip>
          <a:srcRect b="56563" l="13456" r="60770" t="0"/>
          <a:stretch/>
        </p:blipFill>
        <p:spPr>
          <a:xfrm>
            <a:off x="356900" y="1545800"/>
            <a:ext cx="2230796" cy="1642188"/>
          </a:xfrm>
          <a:prstGeom prst="rect">
            <a:avLst/>
          </a:prstGeom>
          <a:noFill/>
          <a:ln>
            <a:noFill/>
          </a:ln>
        </p:spPr>
      </p:pic>
      <p:sp>
        <p:nvSpPr>
          <p:cNvPr id="299" name="Google Shape;299;p37"/>
          <p:cNvSpPr txBox="1"/>
          <p:nvPr/>
        </p:nvSpPr>
        <p:spPr>
          <a:xfrm>
            <a:off x="628400" y="3488325"/>
            <a:ext cx="1453800" cy="70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latin typeface="Times New Roman"/>
                <a:ea typeface="Times New Roman"/>
                <a:cs typeface="Times New Roman"/>
                <a:sym typeface="Times New Roman"/>
              </a:rPr>
              <a:t>ĉ</a:t>
            </a:r>
            <a:r>
              <a:rPr baseline="-25000" lang="en">
                <a:solidFill>
                  <a:schemeClr val="dk2"/>
                </a:solidFill>
                <a:latin typeface="Times New Roman"/>
                <a:ea typeface="Times New Roman"/>
                <a:cs typeface="Times New Roman"/>
                <a:sym typeface="Times New Roman"/>
              </a:rPr>
              <a:t>0</a:t>
            </a:r>
            <a:r>
              <a:rPr lang="en">
                <a:solidFill>
                  <a:schemeClr val="dk2"/>
                </a:solidFill>
                <a:latin typeface="Times New Roman"/>
                <a:ea typeface="Times New Roman"/>
                <a:cs typeface="Times New Roman"/>
                <a:sym typeface="Times New Roman"/>
              </a:rPr>
              <a:t> = μ</a:t>
            </a:r>
            <a:r>
              <a:rPr baseline="-25000" lang="en">
                <a:solidFill>
                  <a:schemeClr val="dk2"/>
                </a:solidFill>
                <a:latin typeface="Times New Roman"/>
                <a:ea typeface="Times New Roman"/>
                <a:cs typeface="Times New Roman"/>
                <a:sym typeface="Times New Roman"/>
              </a:rPr>
              <a:t>0</a:t>
            </a:r>
            <a:r>
              <a:rPr lang="en">
                <a:solidFill>
                  <a:schemeClr val="dk2"/>
                </a:solidFill>
                <a:latin typeface="Times New Roman"/>
                <a:ea typeface="Times New Roman"/>
                <a:cs typeface="Times New Roman"/>
                <a:sym typeface="Times New Roman"/>
              </a:rPr>
              <a:t> + σ</a:t>
            </a:r>
            <a:r>
              <a:rPr baseline="-25000" lang="en">
                <a:solidFill>
                  <a:schemeClr val="dk2"/>
                </a:solidFill>
                <a:latin typeface="Times New Roman"/>
                <a:ea typeface="Times New Roman"/>
                <a:cs typeface="Times New Roman"/>
                <a:sym typeface="Times New Roman"/>
              </a:rPr>
              <a:t>0</a:t>
            </a:r>
            <a:r>
              <a:rPr lang="en">
                <a:solidFill>
                  <a:schemeClr val="dk2"/>
                </a:solidFill>
                <a:latin typeface="Times New Roman"/>
                <a:ea typeface="Times New Roman"/>
                <a:cs typeface="Times New Roman"/>
                <a:sym typeface="Times New Roman"/>
              </a:rPr>
              <a:t> ◦ ∊,</a:t>
            </a:r>
            <a:endParaRPr>
              <a:solidFill>
                <a:schemeClr val="dk2"/>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100"/>
              <a:buFont typeface="Arial"/>
              <a:buNone/>
            </a:pPr>
            <a:r>
              <a:rPr lang="en">
                <a:solidFill>
                  <a:schemeClr val="dk2"/>
                </a:solidFill>
                <a:latin typeface="Times New Roman"/>
                <a:ea typeface="Times New Roman"/>
                <a:cs typeface="Times New Roman"/>
                <a:sym typeface="Times New Roman"/>
              </a:rPr>
              <a:t>∊ ~</a:t>
            </a:r>
            <a:r>
              <a:rPr i="1" lang="en">
                <a:solidFill>
                  <a:schemeClr val="dk2"/>
                </a:solidFill>
                <a:latin typeface="Times New Roman"/>
                <a:ea typeface="Times New Roman"/>
                <a:cs typeface="Times New Roman"/>
                <a:sym typeface="Times New Roman"/>
              </a:rPr>
              <a:t> N(0, I)</a:t>
            </a:r>
            <a:endParaRPr i="1">
              <a:solidFill>
                <a:schemeClr val="dk2"/>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8"/>
          <p:cNvSpPr txBox="1"/>
          <p:nvPr>
            <p:ph type="title"/>
          </p:nvPr>
        </p:nvSpPr>
        <p:spPr>
          <a:xfrm>
            <a:off x="303300" y="411575"/>
            <a:ext cx="86883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GENERATIVE ADVERSARIAL NETWORKS (GAN)</a:t>
            </a:r>
            <a:endParaRPr>
              <a:solidFill>
                <a:schemeClr val="dk1"/>
              </a:solidFill>
            </a:endParaRPr>
          </a:p>
        </p:txBody>
      </p:sp>
      <p:pic>
        <p:nvPicPr>
          <p:cNvPr id="305" name="Google Shape;305;p38"/>
          <p:cNvPicPr preferRelativeResize="0"/>
          <p:nvPr/>
        </p:nvPicPr>
        <p:blipFill>
          <a:blip r:embed="rId3">
            <a:alphaModFix/>
          </a:blip>
          <a:stretch>
            <a:fillRect/>
          </a:stretch>
        </p:blipFill>
        <p:spPr>
          <a:xfrm>
            <a:off x="152400" y="944400"/>
            <a:ext cx="8839203" cy="3887824"/>
          </a:xfrm>
          <a:prstGeom prst="rect">
            <a:avLst/>
          </a:prstGeom>
          <a:noFill/>
          <a:ln>
            <a:noFill/>
          </a:ln>
        </p:spPr>
      </p:pic>
      <p:sp>
        <p:nvSpPr>
          <p:cNvPr id="306" name="Google Shape;306;p38"/>
          <p:cNvSpPr/>
          <p:nvPr/>
        </p:nvSpPr>
        <p:spPr>
          <a:xfrm>
            <a:off x="4651025" y="1828675"/>
            <a:ext cx="4340400" cy="30036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9"/>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GANs - An </a:t>
            </a:r>
            <a:r>
              <a:rPr lang="en">
                <a:solidFill>
                  <a:schemeClr val="dk1"/>
                </a:solidFill>
              </a:rPr>
              <a:t>Intuition</a:t>
            </a:r>
            <a:endParaRPr>
              <a:solidFill>
                <a:schemeClr val="dk1"/>
              </a:solidFill>
            </a:endParaRPr>
          </a:p>
        </p:txBody>
      </p:sp>
      <p:sp>
        <p:nvSpPr>
          <p:cNvPr id="312" name="Google Shape;312;p39"/>
          <p:cNvSpPr txBox="1"/>
          <p:nvPr/>
        </p:nvSpPr>
        <p:spPr>
          <a:xfrm>
            <a:off x="4844850" y="1526450"/>
            <a:ext cx="2472300" cy="25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313" name="Google Shape;313;p39"/>
          <p:cNvPicPr preferRelativeResize="0"/>
          <p:nvPr/>
        </p:nvPicPr>
        <p:blipFill rotWithShape="1">
          <a:blip r:embed="rId3">
            <a:alphaModFix/>
          </a:blip>
          <a:srcRect b="11394" l="0" r="0" t="27477"/>
          <a:stretch/>
        </p:blipFill>
        <p:spPr>
          <a:xfrm>
            <a:off x="169313" y="1137625"/>
            <a:ext cx="8788574" cy="3023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0"/>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GANs - An Intuition</a:t>
            </a:r>
            <a:endParaRPr>
              <a:solidFill>
                <a:schemeClr val="dk1"/>
              </a:solidFill>
            </a:endParaRPr>
          </a:p>
        </p:txBody>
      </p:sp>
      <p:sp>
        <p:nvSpPr>
          <p:cNvPr id="319" name="Google Shape;319;p40"/>
          <p:cNvSpPr txBox="1"/>
          <p:nvPr/>
        </p:nvSpPr>
        <p:spPr>
          <a:xfrm>
            <a:off x="4844850" y="1526450"/>
            <a:ext cx="2472300" cy="25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320" name="Google Shape;320;p40"/>
          <p:cNvPicPr preferRelativeResize="0"/>
          <p:nvPr/>
        </p:nvPicPr>
        <p:blipFill rotWithShape="1">
          <a:blip r:embed="rId3">
            <a:alphaModFix/>
          </a:blip>
          <a:srcRect b="11394" l="0" r="0" t="27477"/>
          <a:stretch/>
        </p:blipFill>
        <p:spPr>
          <a:xfrm>
            <a:off x="169313" y="1137625"/>
            <a:ext cx="8788574" cy="3023075"/>
          </a:xfrm>
          <a:prstGeom prst="rect">
            <a:avLst/>
          </a:prstGeom>
          <a:noFill/>
          <a:ln>
            <a:noFill/>
          </a:ln>
        </p:spPr>
      </p:pic>
      <p:sp>
        <p:nvSpPr>
          <p:cNvPr id="321" name="Google Shape;321;p40"/>
          <p:cNvSpPr txBox="1"/>
          <p:nvPr/>
        </p:nvSpPr>
        <p:spPr>
          <a:xfrm>
            <a:off x="1031575" y="4247150"/>
            <a:ext cx="2535900" cy="45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Lato"/>
                <a:ea typeface="Lato"/>
                <a:cs typeface="Lato"/>
                <a:sym typeface="Lato"/>
              </a:rPr>
              <a:t>GENERATOR</a:t>
            </a:r>
            <a:endParaRPr b="1" sz="2400">
              <a:solidFill>
                <a:schemeClr val="dk1"/>
              </a:solidFill>
              <a:latin typeface="Lato"/>
              <a:ea typeface="Lato"/>
              <a:cs typeface="Lato"/>
              <a:sym typeface="Lato"/>
            </a:endParaRPr>
          </a:p>
        </p:txBody>
      </p:sp>
      <p:sp>
        <p:nvSpPr>
          <p:cNvPr id="322" name="Google Shape;322;p40"/>
          <p:cNvSpPr txBox="1"/>
          <p:nvPr/>
        </p:nvSpPr>
        <p:spPr>
          <a:xfrm>
            <a:off x="5223925" y="4247150"/>
            <a:ext cx="3071700" cy="45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Lato"/>
                <a:ea typeface="Lato"/>
                <a:cs typeface="Lato"/>
                <a:sym typeface="Lato"/>
              </a:rPr>
              <a:t>DISCRIMINATOR</a:t>
            </a:r>
            <a:endParaRPr b="1" sz="2400">
              <a:solidFill>
                <a:schemeClr val="dk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1"/>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GENERATIVE ADVERSARIAL NETWORKS</a:t>
            </a:r>
            <a:endParaRPr>
              <a:solidFill>
                <a:schemeClr val="dk1"/>
              </a:solidFill>
            </a:endParaRPr>
          </a:p>
        </p:txBody>
      </p:sp>
      <p:pic>
        <p:nvPicPr>
          <p:cNvPr id="328" name="Google Shape;328;p41"/>
          <p:cNvPicPr preferRelativeResize="0"/>
          <p:nvPr/>
        </p:nvPicPr>
        <p:blipFill>
          <a:blip r:embed="rId3">
            <a:alphaModFix/>
          </a:blip>
          <a:stretch>
            <a:fillRect/>
          </a:stretch>
        </p:blipFill>
        <p:spPr>
          <a:xfrm>
            <a:off x="467600" y="1361875"/>
            <a:ext cx="4015201" cy="3431098"/>
          </a:xfrm>
          <a:prstGeom prst="rect">
            <a:avLst/>
          </a:prstGeom>
          <a:noFill/>
          <a:ln>
            <a:noFill/>
          </a:ln>
        </p:spPr>
      </p:pic>
      <p:sp>
        <p:nvSpPr>
          <p:cNvPr id="329" name="Google Shape;329;p41"/>
          <p:cNvSpPr txBox="1"/>
          <p:nvPr/>
        </p:nvSpPr>
        <p:spPr>
          <a:xfrm>
            <a:off x="455700" y="4614300"/>
            <a:ext cx="4015200" cy="4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Source: </a:t>
            </a:r>
            <a:r>
              <a:rPr lang="en" sz="600" u="sng">
                <a:solidFill>
                  <a:schemeClr val="hlink"/>
                </a:solidFill>
                <a:hlinkClick r:id="rId4"/>
              </a:rPr>
              <a:t>https://twitter.com/ch402/status/793911806494261248</a:t>
            </a:r>
            <a:endParaRPr sz="600"/>
          </a:p>
          <a:p>
            <a:pPr indent="0" lvl="0" marL="0" rtl="0" algn="l">
              <a:spcBef>
                <a:spcPts val="0"/>
              </a:spcBef>
              <a:spcAft>
                <a:spcPts val="0"/>
              </a:spcAft>
              <a:buNone/>
            </a:pPr>
            <a:r>
              <a:t/>
            </a:r>
            <a:endParaRPr sz="600"/>
          </a:p>
        </p:txBody>
      </p:sp>
      <p:sp>
        <p:nvSpPr>
          <p:cNvPr id="330" name="Google Shape;330;p41"/>
          <p:cNvSpPr txBox="1"/>
          <p:nvPr/>
        </p:nvSpPr>
        <p:spPr>
          <a:xfrm>
            <a:off x="4844850" y="1526450"/>
            <a:ext cx="2472300" cy="25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31" name="Google Shape;331;p41"/>
          <p:cNvSpPr txBox="1"/>
          <p:nvPr/>
        </p:nvSpPr>
        <p:spPr>
          <a:xfrm>
            <a:off x="4670700" y="1312075"/>
            <a:ext cx="4153200" cy="3530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Generative model which tries to </a:t>
            </a:r>
            <a:r>
              <a:rPr b="1" lang="en" sz="1800">
                <a:latin typeface="Lato"/>
                <a:ea typeface="Lato"/>
                <a:cs typeface="Lato"/>
                <a:sym typeface="Lato"/>
              </a:rPr>
              <a:t>learn input data distribution</a:t>
            </a:r>
            <a:r>
              <a:rPr lang="en" sz="1800">
                <a:latin typeface="Lato"/>
                <a:ea typeface="Lato"/>
                <a:cs typeface="Lato"/>
                <a:sym typeface="Lato"/>
              </a:rPr>
              <a:t> and produce realistic results.</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b="1" lang="en" sz="1800">
                <a:latin typeface="Lato"/>
                <a:ea typeface="Lato"/>
                <a:cs typeface="Lato"/>
                <a:sym typeface="Lato"/>
              </a:rPr>
              <a:t>2 neural networks</a:t>
            </a:r>
            <a:r>
              <a:rPr lang="en" sz="1800">
                <a:latin typeface="Lato"/>
                <a:ea typeface="Lato"/>
                <a:cs typeface="Lato"/>
                <a:sym typeface="Lato"/>
              </a:rPr>
              <a:t> are trained simultaneously, competing each other.</a:t>
            </a:r>
            <a:br>
              <a:rPr lang="en" sz="1800">
                <a:latin typeface="Lato"/>
                <a:ea typeface="Lato"/>
                <a:cs typeface="Lato"/>
                <a:sym typeface="Lato"/>
              </a:rPr>
            </a:b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DISCRIMINATOR</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GENERATOR</a:t>
            </a:r>
            <a:endParaRPr sz="18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PROBLEM STATEMENT</a:t>
            </a:r>
            <a:endParaRPr>
              <a:solidFill>
                <a:schemeClr val="dk1"/>
              </a:solidFill>
            </a:endParaRPr>
          </a:p>
        </p:txBody>
      </p:sp>
      <p:sp>
        <p:nvSpPr>
          <p:cNvPr id="87" name="Google Shape;87;p15"/>
          <p:cNvSpPr txBox="1"/>
          <p:nvPr>
            <p:ph idx="1" type="body"/>
          </p:nvPr>
        </p:nvSpPr>
        <p:spPr>
          <a:xfrm>
            <a:off x="2410100" y="1595775"/>
            <a:ext cx="6321600" cy="133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To generate images of human faces from their descriptions given in textual format.</a:t>
            </a:r>
            <a:endParaRPr>
              <a:solidFill>
                <a:srgbClr val="000000"/>
              </a:solidFill>
            </a:endParaRPr>
          </a:p>
        </p:txBody>
      </p:sp>
      <p:sp>
        <p:nvSpPr>
          <p:cNvPr id="88" name="Google Shape;88;p15"/>
          <p:cNvSpPr txBox="1"/>
          <p:nvPr>
            <p:ph idx="1" type="body"/>
          </p:nvPr>
        </p:nvSpPr>
        <p:spPr>
          <a:xfrm>
            <a:off x="2410100" y="3388900"/>
            <a:ext cx="1745700" cy="828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000000"/>
                </a:solidFill>
              </a:rPr>
              <a:t>Face Description</a:t>
            </a:r>
            <a:endParaRPr>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2"/>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Conditional GAN</a:t>
            </a:r>
            <a:endParaRPr>
              <a:solidFill>
                <a:schemeClr val="dk1"/>
              </a:solidFill>
            </a:endParaRPr>
          </a:p>
        </p:txBody>
      </p:sp>
      <p:sp>
        <p:nvSpPr>
          <p:cNvPr id="337" name="Google Shape;337;p42"/>
          <p:cNvSpPr txBox="1"/>
          <p:nvPr/>
        </p:nvSpPr>
        <p:spPr>
          <a:xfrm>
            <a:off x="4861450" y="1310775"/>
            <a:ext cx="3650100" cy="3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Generator learns to generate a fake sample with a specific condition or characteristics (say Y) rather than generating samples from unknown noise distribution.</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This condition or characteristic(Y) is fed into both Generator &amp; Discriminator.</a:t>
            </a:r>
            <a:endParaRPr sz="1800">
              <a:latin typeface="Lato"/>
              <a:ea typeface="Lato"/>
              <a:cs typeface="Lato"/>
              <a:sym typeface="Lato"/>
            </a:endParaRPr>
          </a:p>
        </p:txBody>
      </p:sp>
      <p:sp>
        <p:nvSpPr>
          <p:cNvPr id="338" name="Google Shape;338;p42"/>
          <p:cNvSpPr txBox="1"/>
          <p:nvPr/>
        </p:nvSpPr>
        <p:spPr>
          <a:xfrm>
            <a:off x="4396875" y="1310775"/>
            <a:ext cx="2439000" cy="11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339" name="Google Shape;339;p42"/>
          <p:cNvPicPr preferRelativeResize="0"/>
          <p:nvPr/>
        </p:nvPicPr>
        <p:blipFill rotWithShape="1">
          <a:blip r:embed="rId3">
            <a:alphaModFix/>
          </a:blip>
          <a:srcRect b="0" l="19364" r="17928" t="0"/>
          <a:stretch/>
        </p:blipFill>
        <p:spPr>
          <a:xfrm>
            <a:off x="763225" y="1051175"/>
            <a:ext cx="3493525" cy="3777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3"/>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Progressive GAN</a:t>
            </a:r>
            <a:endParaRPr>
              <a:solidFill>
                <a:schemeClr val="dk1"/>
              </a:solidFill>
            </a:endParaRPr>
          </a:p>
        </p:txBody>
      </p:sp>
      <p:sp>
        <p:nvSpPr>
          <p:cNvPr id="345" name="Google Shape;345;p43"/>
          <p:cNvSpPr txBox="1"/>
          <p:nvPr/>
        </p:nvSpPr>
        <p:spPr>
          <a:xfrm>
            <a:off x="4878025" y="1211200"/>
            <a:ext cx="3666900" cy="33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ProGAN starts generating low resolution images.</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As training advances, a new layer is added and resolution is doubled.</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a:p>
            <a:pPr indent="0" lvl="0" marL="0" rtl="0" algn="l">
              <a:spcBef>
                <a:spcPts val="0"/>
              </a:spcBef>
              <a:spcAft>
                <a:spcPts val="0"/>
              </a:spcAft>
              <a:buNone/>
            </a:pPr>
            <a:r>
              <a:rPr lang="en" sz="1800">
                <a:latin typeface="Lato"/>
                <a:ea typeface="Lato"/>
                <a:cs typeface="Lato"/>
                <a:sym typeface="Lato"/>
              </a:rPr>
              <a:t>This is continued until desired resolution is reached.</a:t>
            </a:r>
            <a:endParaRPr sz="1800">
              <a:latin typeface="Lato"/>
              <a:ea typeface="Lato"/>
              <a:cs typeface="Lato"/>
              <a:sym typeface="Lato"/>
            </a:endParaRPr>
          </a:p>
        </p:txBody>
      </p:sp>
      <p:pic>
        <p:nvPicPr>
          <p:cNvPr id="346" name="Google Shape;346;p43"/>
          <p:cNvPicPr preferRelativeResize="0"/>
          <p:nvPr/>
        </p:nvPicPr>
        <p:blipFill>
          <a:blip r:embed="rId3">
            <a:alphaModFix/>
          </a:blip>
          <a:stretch>
            <a:fillRect/>
          </a:stretch>
        </p:blipFill>
        <p:spPr>
          <a:xfrm>
            <a:off x="303300" y="1211200"/>
            <a:ext cx="4241400" cy="3576875"/>
          </a:xfrm>
          <a:prstGeom prst="rect">
            <a:avLst/>
          </a:prstGeom>
          <a:noFill/>
          <a:ln>
            <a:noFill/>
          </a:ln>
        </p:spPr>
      </p:pic>
      <p:sp>
        <p:nvSpPr>
          <p:cNvPr id="347" name="Google Shape;347;p43"/>
          <p:cNvSpPr txBox="1"/>
          <p:nvPr/>
        </p:nvSpPr>
        <p:spPr>
          <a:xfrm>
            <a:off x="547525" y="4765725"/>
            <a:ext cx="43305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Source: </a:t>
            </a:r>
            <a:r>
              <a:rPr lang="en" sz="600" u="sng">
                <a:solidFill>
                  <a:schemeClr val="hlink"/>
                </a:solidFill>
                <a:hlinkClick r:id="rId4"/>
              </a:rPr>
              <a:t>https://towardsdatascience.com/progan-how-nvidia-generated-images-of-unprecedented-quality-51c98ec2cbd2</a:t>
            </a:r>
            <a:endParaRPr sz="600"/>
          </a:p>
          <a:p>
            <a:pPr indent="0" lvl="0" marL="0" rtl="0" algn="l">
              <a:spcBef>
                <a:spcPts val="0"/>
              </a:spcBef>
              <a:spcAft>
                <a:spcPts val="0"/>
              </a:spcAft>
              <a:buNone/>
            </a:pPr>
            <a:r>
              <a:t/>
            </a:r>
            <a:endParaRPr sz="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4"/>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Progressive GAN</a:t>
            </a:r>
            <a:endParaRPr>
              <a:solidFill>
                <a:schemeClr val="dk1"/>
              </a:solidFill>
            </a:endParaRPr>
          </a:p>
        </p:txBody>
      </p:sp>
      <p:sp>
        <p:nvSpPr>
          <p:cNvPr id="353" name="Google Shape;353;p44"/>
          <p:cNvSpPr txBox="1"/>
          <p:nvPr/>
        </p:nvSpPr>
        <p:spPr>
          <a:xfrm>
            <a:off x="4878025" y="1211200"/>
            <a:ext cx="3666900" cy="3394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Lato"/>
              <a:buChar char="●"/>
            </a:pPr>
            <a:r>
              <a:t/>
            </a:r>
            <a:endParaRPr sz="1800">
              <a:latin typeface="Lato"/>
              <a:ea typeface="Lato"/>
              <a:cs typeface="Lato"/>
              <a:sym typeface="Lato"/>
            </a:endParaRPr>
          </a:p>
        </p:txBody>
      </p:sp>
      <p:pic>
        <p:nvPicPr>
          <p:cNvPr id="354" name="Google Shape;354;p44"/>
          <p:cNvPicPr preferRelativeResize="0"/>
          <p:nvPr/>
        </p:nvPicPr>
        <p:blipFill rotWithShape="1">
          <a:blip r:embed="rId3">
            <a:alphaModFix/>
          </a:blip>
          <a:srcRect b="30458" l="0" r="30177" t="0"/>
          <a:stretch/>
        </p:blipFill>
        <p:spPr>
          <a:xfrm>
            <a:off x="1388675" y="949125"/>
            <a:ext cx="6366650" cy="3918650"/>
          </a:xfrm>
          <a:prstGeom prst="rect">
            <a:avLst/>
          </a:prstGeom>
          <a:noFill/>
          <a:ln>
            <a:noFill/>
          </a:ln>
        </p:spPr>
      </p:pic>
      <p:sp>
        <p:nvSpPr>
          <p:cNvPr id="355" name="Google Shape;355;p44"/>
          <p:cNvSpPr txBox="1"/>
          <p:nvPr/>
        </p:nvSpPr>
        <p:spPr>
          <a:xfrm>
            <a:off x="2277600" y="4765725"/>
            <a:ext cx="4572000" cy="2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Source: </a:t>
            </a:r>
            <a:r>
              <a:rPr lang="en" sz="600" u="sng">
                <a:solidFill>
                  <a:schemeClr val="hlink"/>
                </a:solidFill>
                <a:hlinkClick r:id="rId4"/>
              </a:rPr>
              <a:t>https://research.nvidia.com/sites/default/files/pubs/2017-10_Progressive-Growing-of/karras2018iclr-paper.pdf</a:t>
            </a:r>
            <a:endParaRPr sz="600"/>
          </a:p>
          <a:p>
            <a:pPr indent="0" lvl="0" marL="0" rtl="0" algn="l">
              <a:spcBef>
                <a:spcPts val="0"/>
              </a:spcBef>
              <a:spcAft>
                <a:spcPts val="0"/>
              </a:spcAft>
              <a:buNone/>
            </a:pPr>
            <a:r>
              <a:t/>
            </a:r>
            <a:endParaRPr sz="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5"/>
          <p:cNvSpPr txBox="1"/>
          <p:nvPr>
            <p:ph type="title"/>
          </p:nvPr>
        </p:nvSpPr>
        <p:spPr>
          <a:xfrm>
            <a:off x="152400" y="152400"/>
            <a:ext cx="88392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RUNNING THE MODEL</a:t>
            </a:r>
            <a:endParaRPr>
              <a:solidFill>
                <a:schemeClr val="dk1"/>
              </a:solidFill>
            </a:endParaRPr>
          </a:p>
        </p:txBody>
      </p:sp>
      <p:pic>
        <p:nvPicPr>
          <p:cNvPr id="361" name="Google Shape;361;p45"/>
          <p:cNvPicPr preferRelativeResize="0"/>
          <p:nvPr/>
        </p:nvPicPr>
        <p:blipFill>
          <a:blip r:embed="rId3">
            <a:alphaModFix/>
          </a:blip>
          <a:stretch>
            <a:fillRect/>
          </a:stretch>
        </p:blipFill>
        <p:spPr>
          <a:xfrm>
            <a:off x="152400" y="1077800"/>
            <a:ext cx="8839200" cy="35765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6"/>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 TUNING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47"/>
          <p:cNvPicPr preferRelativeResize="0"/>
          <p:nvPr/>
        </p:nvPicPr>
        <p:blipFill>
          <a:blip r:embed="rId3">
            <a:alphaModFix/>
          </a:blip>
          <a:stretch>
            <a:fillRect/>
          </a:stretch>
        </p:blipFill>
        <p:spPr>
          <a:xfrm>
            <a:off x="1037375" y="762688"/>
            <a:ext cx="7132851" cy="3618125"/>
          </a:xfrm>
          <a:prstGeom prst="rect">
            <a:avLst/>
          </a:prstGeom>
          <a:noFill/>
          <a:ln>
            <a:noFill/>
          </a:ln>
        </p:spPr>
      </p:pic>
      <p:sp>
        <p:nvSpPr>
          <p:cNvPr id="372" name="Google Shape;372;p47"/>
          <p:cNvSpPr txBox="1"/>
          <p:nvPr/>
        </p:nvSpPr>
        <p:spPr>
          <a:xfrm>
            <a:off x="867450" y="4380825"/>
            <a:ext cx="7472700" cy="736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latin typeface="Lato"/>
                <a:ea typeface="Lato"/>
                <a:cs typeface="Lato"/>
                <a:sym typeface="Lato"/>
              </a:rPr>
              <a:t>Enhancing the features to create more realistic images as per the critic by manipulating the latent space vector along the feature axis.</a:t>
            </a:r>
            <a:endParaRPr>
              <a:latin typeface="Lato"/>
              <a:ea typeface="Lato"/>
              <a:cs typeface="Lato"/>
              <a:sym typeface="Lato"/>
            </a:endParaRPr>
          </a:p>
        </p:txBody>
      </p:sp>
      <p:sp>
        <p:nvSpPr>
          <p:cNvPr id="373" name="Google Shape;373;p47"/>
          <p:cNvSpPr txBox="1"/>
          <p:nvPr>
            <p:ph idx="4294967295" type="title"/>
          </p:nvPr>
        </p:nvSpPr>
        <p:spPr>
          <a:xfrm>
            <a:off x="303300" y="1829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FEATURE TUNING</a:t>
            </a:r>
            <a:endParaRPr>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8"/>
          <p:cNvSpPr txBox="1"/>
          <p:nvPr>
            <p:ph type="title"/>
          </p:nvPr>
        </p:nvSpPr>
        <p:spPr>
          <a:xfrm>
            <a:off x="303300" y="1829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EXTRACTION OF FEATURE AXIS</a:t>
            </a:r>
            <a:endParaRPr>
              <a:solidFill>
                <a:schemeClr val="dk1"/>
              </a:solidFill>
            </a:endParaRPr>
          </a:p>
        </p:txBody>
      </p:sp>
      <p:pic>
        <p:nvPicPr>
          <p:cNvPr id="379" name="Google Shape;379;p48"/>
          <p:cNvPicPr preferRelativeResize="0"/>
          <p:nvPr/>
        </p:nvPicPr>
        <p:blipFill rotWithShape="1">
          <a:blip r:embed="rId3">
            <a:alphaModFix/>
          </a:blip>
          <a:srcRect b="17666" l="0" r="0" t="14725"/>
          <a:stretch/>
        </p:blipFill>
        <p:spPr>
          <a:xfrm>
            <a:off x="409550" y="899775"/>
            <a:ext cx="8308076" cy="39885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49"/>
          <p:cNvPicPr preferRelativeResize="0"/>
          <p:nvPr/>
        </p:nvPicPr>
        <p:blipFill>
          <a:blip r:embed="rId3">
            <a:alphaModFix/>
          </a:blip>
          <a:stretch>
            <a:fillRect/>
          </a:stretch>
        </p:blipFill>
        <p:spPr>
          <a:xfrm>
            <a:off x="389363" y="822575"/>
            <a:ext cx="8348477" cy="3949276"/>
          </a:xfrm>
          <a:prstGeom prst="rect">
            <a:avLst/>
          </a:prstGeom>
          <a:noFill/>
          <a:ln>
            <a:noFill/>
          </a:ln>
        </p:spPr>
      </p:pic>
      <p:sp>
        <p:nvSpPr>
          <p:cNvPr id="385" name="Google Shape;385;p49"/>
          <p:cNvSpPr txBox="1"/>
          <p:nvPr>
            <p:ph type="title"/>
          </p:nvPr>
        </p:nvSpPr>
        <p:spPr>
          <a:xfrm>
            <a:off x="303300" y="1829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EXTRAPOLATION OF GENERATED IMAGE</a:t>
            </a:r>
            <a:endParaRPr>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0"/>
          <p:cNvSpPr txBox="1"/>
          <p:nvPr>
            <p:ph type="title"/>
          </p:nvPr>
        </p:nvSpPr>
        <p:spPr>
          <a:xfrm>
            <a:off x="283100" y="985350"/>
            <a:ext cx="6868200" cy="300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DEMONSTRATION OF IMAGE GENERATION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1"/>
          <p:cNvSpPr txBox="1"/>
          <p:nvPr>
            <p:ph idx="4294967295" type="body"/>
          </p:nvPr>
        </p:nvSpPr>
        <p:spPr>
          <a:xfrm>
            <a:off x="833363" y="985275"/>
            <a:ext cx="3097200" cy="673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2"/>
              </a:buClr>
              <a:buSzPts val="1100"/>
              <a:buFont typeface="Arial"/>
              <a:buNone/>
            </a:pPr>
            <a:r>
              <a:rPr b="1" i="1" lang="en" sz="1200"/>
              <a:t>A woman with long black hair and narrow eyes and pointed nose.</a:t>
            </a:r>
            <a:endParaRPr b="1" i="1" sz="1200"/>
          </a:p>
          <a:p>
            <a:pPr indent="0" lvl="0" marL="0" rtl="0" algn="just">
              <a:spcBef>
                <a:spcPts val="0"/>
              </a:spcBef>
              <a:spcAft>
                <a:spcPts val="1600"/>
              </a:spcAft>
              <a:buNone/>
            </a:pPr>
            <a:r>
              <a:t/>
            </a:r>
            <a:endParaRPr b="1" sz="1200">
              <a:solidFill>
                <a:srgbClr val="000000"/>
              </a:solidFill>
            </a:endParaRPr>
          </a:p>
        </p:txBody>
      </p:sp>
      <p:cxnSp>
        <p:nvCxnSpPr>
          <p:cNvPr id="396" name="Google Shape;396;p51"/>
          <p:cNvCxnSpPr/>
          <p:nvPr/>
        </p:nvCxnSpPr>
        <p:spPr>
          <a:xfrm flipH="1" rot="10800000">
            <a:off x="3930638" y="1244050"/>
            <a:ext cx="935100" cy="3000"/>
          </a:xfrm>
          <a:prstGeom prst="straightConnector1">
            <a:avLst/>
          </a:prstGeom>
          <a:noFill/>
          <a:ln cap="flat" cmpd="sng" w="9525">
            <a:solidFill>
              <a:srgbClr val="000000"/>
            </a:solidFill>
            <a:prstDash val="solid"/>
            <a:round/>
            <a:headEnd len="med" w="med" type="none"/>
            <a:tailEnd len="med" w="med" type="triangle"/>
          </a:ln>
        </p:spPr>
      </p:cxnSp>
      <p:sp>
        <p:nvSpPr>
          <p:cNvPr id="397" name="Google Shape;397;p51"/>
          <p:cNvSpPr/>
          <p:nvPr/>
        </p:nvSpPr>
        <p:spPr>
          <a:xfrm>
            <a:off x="4865738" y="904375"/>
            <a:ext cx="1269825" cy="673800"/>
          </a:xfrm>
          <a:prstGeom prst="flowChartProcess">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ArtistGAN</a:t>
            </a:r>
            <a:endParaRPr b="1">
              <a:latin typeface="Lato"/>
              <a:ea typeface="Lato"/>
              <a:cs typeface="Lato"/>
              <a:sym typeface="Lato"/>
            </a:endParaRPr>
          </a:p>
        </p:txBody>
      </p:sp>
      <p:cxnSp>
        <p:nvCxnSpPr>
          <p:cNvPr id="398" name="Google Shape;398;p51"/>
          <p:cNvCxnSpPr/>
          <p:nvPr/>
        </p:nvCxnSpPr>
        <p:spPr>
          <a:xfrm flipH="1" rot="10800000">
            <a:off x="6135563" y="1239775"/>
            <a:ext cx="935100" cy="3000"/>
          </a:xfrm>
          <a:prstGeom prst="straightConnector1">
            <a:avLst/>
          </a:prstGeom>
          <a:noFill/>
          <a:ln cap="flat" cmpd="sng" w="9525">
            <a:solidFill>
              <a:srgbClr val="000000"/>
            </a:solidFill>
            <a:prstDash val="solid"/>
            <a:round/>
            <a:headEnd len="med" w="med" type="none"/>
            <a:tailEnd len="med" w="med" type="triangle"/>
          </a:ln>
        </p:spPr>
      </p:cxnSp>
      <p:pic>
        <p:nvPicPr>
          <p:cNvPr id="399" name="Google Shape;399;p51"/>
          <p:cNvPicPr preferRelativeResize="0"/>
          <p:nvPr/>
        </p:nvPicPr>
        <p:blipFill>
          <a:blip r:embed="rId3">
            <a:alphaModFix/>
          </a:blip>
          <a:stretch>
            <a:fillRect/>
          </a:stretch>
        </p:blipFill>
        <p:spPr>
          <a:xfrm>
            <a:off x="7070750" y="1845208"/>
            <a:ext cx="935100" cy="935100"/>
          </a:xfrm>
          <a:prstGeom prst="rect">
            <a:avLst/>
          </a:prstGeom>
          <a:noFill/>
          <a:ln>
            <a:noFill/>
          </a:ln>
        </p:spPr>
      </p:pic>
      <p:sp>
        <p:nvSpPr>
          <p:cNvPr id="400" name="Google Shape;400;p51"/>
          <p:cNvSpPr txBox="1"/>
          <p:nvPr>
            <p:ph idx="4294967295" type="body"/>
          </p:nvPr>
        </p:nvSpPr>
        <p:spPr>
          <a:xfrm>
            <a:off x="833363" y="2052075"/>
            <a:ext cx="3097200" cy="673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2"/>
              </a:buClr>
              <a:buSzPts val="1100"/>
              <a:buFont typeface="Arial"/>
              <a:buNone/>
            </a:pPr>
            <a:r>
              <a:rPr b="1" i="1" lang="en" sz="1200"/>
              <a:t>Man in his 50s, grimacing but does not look upset, he has bags under his eyes.</a:t>
            </a:r>
            <a:endParaRPr b="1" sz="1200"/>
          </a:p>
          <a:p>
            <a:pPr indent="0" lvl="0" marL="0" rtl="0" algn="just">
              <a:spcBef>
                <a:spcPts val="0"/>
              </a:spcBef>
              <a:spcAft>
                <a:spcPts val="1600"/>
              </a:spcAft>
              <a:buNone/>
            </a:pPr>
            <a:r>
              <a:t/>
            </a:r>
            <a:endParaRPr b="1" i="1" sz="1200"/>
          </a:p>
        </p:txBody>
      </p:sp>
      <p:cxnSp>
        <p:nvCxnSpPr>
          <p:cNvPr id="401" name="Google Shape;401;p51"/>
          <p:cNvCxnSpPr/>
          <p:nvPr/>
        </p:nvCxnSpPr>
        <p:spPr>
          <a:xfrm flipH="1" rot="10800000">
            <a:off x="3930638" y="2310850"/>
            <a:ext cx="935100" cy="3000"/>
          </a:xfrm>
          <a:prstGeom prst="straightConnector1">
            <a:avLst/>
          </a:prstGeom>
          <a:noFill/>
          <a:ln cap="flat" cmpd="sng" w="9525">
            <a:solidFill>
              <a:srgbClr val="000000"/>
            </a:solidFill>
            <a:prstDash val="solid"/>
            <a:round/>
            <a:headEnd len="med" w="med" type="none"/>
            <a:tailEnd len="med" w="med" type="triangle"/>
          </a:ln>
        </p:spPr>
      </p:cxnSp>
      <p:sp>
        <p:nvSpPr>
          <p:cNvPr id="402" name="Google Shape;402;p51"/>
          <p:cNvSpPr/>
          <p:nvPr/>
        </p:nvSpPr>
        <p:spPr>
          <a:xfrm>
            <a:off x="4865738" y="1971175"/>
            <a:ext cx="1269825" cy="673800"/>
          </a:xfrm>
          <a:prstGeom prst="flowChartProcess">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ArtistGAN</a:t>
            </a:r>
            <a:endParaRPr b="1">
              <a:latin typeface="Lato"/>
              <a:ea typeface="Lato"/>
              <a:cs typeface="Lato"/>
              <a:sym typeface="Lato"/>
            </a:endParaRPr>
          </a:p>
        </p:txBody>
      </p:sp>
      <p:cxnSp>
        <p:nvCxnSpPr>
          <p:cNvPr id="403" name="Google Shape;403;p51"/>
          <p:cNvCxnSpPr/>
          <p:nvPr/>
        </p:nvCxnSpPr>
        <p:spPr>
          <a:xfrm flipH="1" rot="10800000">
            <a:off x="6135563" y="2306575"/>
            <a:ext cx="935100" cy="3000"/>
          </a:xfrm>
          <a:prstGeom prst="straightConnector1">
            <a:avLst/>
          </a:prstGeom>
          <a:noFill/>
          <a:ln cap="flat" cmpd="sng" w="9525">
            <a:solidFill>
              <a:srgbClr val="000000"/>
            </a:solidFill>
            <a:prstDash val="solid"/>
            <a:round/>
            <a:headEnd len="med" w="med" type="none"/>
            <a:tailEnd len="med" w="med" type="triangle"/>
          </a:ln>
        </p:spPr>
      </p:cxnSp>
      <p:sp>
        <p:nvSpPr>
          <p:cNvPr id="404" name="Google Shape;404;p51"/>
          <p:cNvSpPr txBox="1"/>
          <p:nvPr>
            <p:ph idx="4294967295" type="body"/>
          </p:nvPr>
        </p:nvSpPr>
        <p:spPr>
          <a:xfrm>
            <a:off x="833400" y="3012325"/>
            <a:ext cx="3097200" cy="877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2"/>
              </a:buClr>
              <a:buSzPts val="1100"/>
              <a:buFont typeface="Arial"/>
              <a:buNone/>
            </a:pPr>
            <a:r>
              <a:rPr b="1" i="1" lang="en" sz="1200"/>
              <a:t>A smiling middle aged man wearing a smart suit. He is wearing a sincere wide smile on his face showing that he is currently happy</a:t>
            </a:r>
            <a:r>
              <a:rPr b="1" lang="en" sz="1200"/>
              <a:t>.</a:t>
            </a:r>
            <a:endParaRPr b="1" sz="1200"/>
          </a:p>
          <a:p>
            <a:pPr indent="0" lvl="0" marL="0" rtl="0" algn="just">
              <a:spcBef>
                <a:spcPts val="0"/>
              </a:spcBef>
              <a:spcAft>
                <a:spcPts val="1600"/>
              </a:spcAft>
              <a:buNone/>
            </a:pPr>
            <a:r>
              <a:t/>
            </a:r>
            <a:endParaRPr b="1" sz="1200">
              <a:solidFill>
                <a:srgbClr val="000000"/>
              </a:solidFill>
            </a:endParaRPr>
          </a:p>
        </p:txBody>
      </p:sp>
      <p:cxnSp>
        <p:nvCxnSpPr>
          <p:cNvPr id="405" name="Google Shape;405;p51"/>
          <p:cNvCxnSpPr/>
          <p:nvPr/>
        </p:nvCxnSpPr>
        <p:spPr>
          <a:xfrm flipH="1" rot="10800000">
            <a:off x="3930638" y="3377650"/>
            <a:ext cx="935100" cy="3000"/>
          </a:xfrm>
          <a:prstGeom prst="straightConnector1">
            <a:avLst/>
          </a:prstGeom>
          <a:noFill/>
          <a:ln cap="flat" cmpd="sng" w="9525">
            <a:solidFill>
              <a:srgbClr val="000000"/>
            </a:solidFill>
            <a:prstDash val="solid"/>
            <a:round/>
            <a:headEnd len="med" w="med" type="none"/>
            <a:tailEnd len="med" w="med" type="triangle"/>
          </a:ln>
        </p:spPr>
      </p:cxnSp>
      <p:sp>
        <p:nvSpPr>
          <p:cNvPr id="406" name="Google Shape;406;p51"/>
          <p:cNvSpPr/>
          <p:nvPr/>
        </p:nvSpPr>
        <p:spPr>
          <a:xfrm>
            <a:off x="4865738" y="3037975"/>
            <a:ext cx="1269825" cy="673800"/>
          </a:xfrm>
          <a:prstGeom prst="flowChartProcess">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ArtistGAN</a:t>
            </a:r>
            <a:endParaRPr b="1">
              <a:latin typeface="Lato"/>
              <a:ea typeface="Lato"/>
              <a:cs typeface="Lato"/>
              <a:sym typeface="Lato"/>
            </a:endParaRPr>
          </a:p>
        </p:txBody>
      </p:sp>
      <p:cxnSp>
        <p:nvCxnSpPr>
          <p:cNvPr id="407" name="Google Shape;407;p51"/>
          <p:cNvCxnSpPr/>
          <p:nvPr/>
        </p:nvCxnSpPr>
        <p:spPr>
          <a:xfrm flipH="1" rot="10800000">
            <a:off x="6135563" y="3373375"/>
            <a:ext cx="935100" cy="3000"/>
          </a:xfrm>
          <a:prstGeom prst="straightConnector1">
            <a:avLst/>
          </a:prstGeom>
          <a:noFill/>
          <a:ln cap="flat" cmpd="sng" w="9525">
            <a:solidFill>
              <a:srgbClr val="000000"/>
            </a:solidFill>
            <a:prstDash val="solid"/>
            <a:round/>
            <a:headEnd len="med" w="med" type="none"/>
            <a:tailEnd len="med" w="med" type="triangle"/>
          </a:ln>
        </p:spPr>
      </p:cxnSp>
      <p:sp>
        <p:nvSpPr>
          <p:cNvPr id="408" name="Google Shape;408;p51"/>
          <p:cNvSpPr txBox="1"/>
          <p:nvPr>
            <p:ph idx="4294967295" type="body"/>
          </p:nvPr>
        </p:nvSpPr>
        <p:spPr>
          <a:xfrm>
            <a:off x="833363" y="4261875"/>
            <a:ext cx="3097200" cy="673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i="1" lang="en" sz="1200"/>
              <a:t>A women with blond hair and white face complexion. She has a round face and wide smile.</a:t>
            </a:r>
            <a:endParaRPr b="1" i="1" sz="1200"/>
          </a:p>
          <a:p>
            <a:pPr indent="0" lvl="0" marL="0" rtl="0" algn="just">
              <a:spcBef>
                <a:spcPts val="0"/>
              </a:spcBef>
              <a:spcAft>
                <a:spcPts val="0"/>
              </a:spcAft>
              <a:buClr>
                <a:schemeClr val="dk2"/>
              </a:buClr>
              <a:buSzPts val="1100"/>
              <a:buFont typeface="Arial"/>
              <a:buNone/>
            </a:pPr>
            <a:r>
              <a:t/>
            </a:r>
            <a:endParaRPr b="1" i="1" sz="1200"/>
          </a:p>
          <a:p>
            <a:pPr indent="0" lvl="0" marL="0" rtl="0" algn="just">
              <a:spcBef>
                <a:spcPts val="0"/>
              </a:spcBef>
              <a:spcAft>
                <a:spcPts val="1600"/>
              </a:spcAft>
              <a:buNone/>
            </a:pPr>
            <a:r>
              <a:t/>
            </a:r>
            <a:endParaRPr b="1" sz="1200">
              <a:solidFill>
                <a:srgbClr val="000000"/>
              </a:solidFill>
            </a:endParaRPr>
          </a:p>
        </p:txBody>
      </p:sp>
      <p:cxnSp>
        <p:nvCxnSpPr>
          <p:cNvPr id="409" name="Google Shape;409;p51"/>
          <p:cNvCxnSpPr/>
          <p:nvPr/>
        </p:nvCxnSpPr>
        <p:spPr>
          <a:xfrm flipH="1" rot="10800000">
            <a:off x="3930638" y="4520650"/>
            <a:ext cx="935100" cy="3000"/>
          </a:xfrm>
          <a:prstGeom prst="straightConnector1">
            <a:avLst/>
          </a:prstGeom>
          <a:noFill/>
          <a:ln cap="flat" cmpd="sng" w="9525">
            <a:solidFill>
              <a:srgbClr val="000000"/>
            </a:solidFill>
            <a:prstDash val="solid"/>
            <a:round/>
            <a:headEnd len="med" w="med" type="none"/>
            <a:tailEnd len="med" w="med" type="triangle"/>
          </a:ln>
        </p:spPr>
      </p:cxnSp>
      <p:sp>
        <p:nvSpPr>
          <p:cNvPr id="410" name="Google Shape;410;p51"/>
          <p:cNvSpPr/>
          <p:nvPr/>
        </p:nvSpPr>
        <p:spPr>
          <a:xfrm>
            <a:off x="4865738" y="4180975"/>
            <a:ext cx="1269825" cy="673800"/>
          </a:xfrm>
          <a:prstGeom prst="flowChartProcess">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ArtistGAN</a:t>
            </a:r>
            <a:endParaRPr b="1">
              <a:latin typeface="Lato"/>
              <a:ea typeface="Lato"/>
              <a:cs typeface="Lato"/>
              <a:sym typeface="Lato"/>
            </a:endParaRPr>
          </a:p>
        </p:txBody>
      </p:sp>
      <p:cxnSp>
        <p:nvCxnSpPr>
          <p:cNvPr id="411" name="Google Shape;411;p51"/>
          <p:cNvCxnSpPr/>
          <p:nvPr/>
        </p:nvCxnSpPr>
        <p:spPr>
          <a:xfrm flipH="1" rot="10800000">
            <a:off x="6135563" y="4516375"/>
            <a:ext cx="935100" cy="3000"/>
          </a:xfrm>
          <a:prstGeom prst="straightConnector1">
            <a:avLst/>
          </a:prstGeom>
          <a:noFill/>
          <a:ln cap="flat" cmpd="sng" w="9525">
            <a:solidFill>
              <a:srgbClr val="000000"/>
            </a:solidFill>
            <a:prstDash val="solid"/>
            <a:round/>
            <a:headEnd len="med" w="med" type="none"/>
            <a:tailEnd len="med" w="med" type="triangle"/>
          </a:ln>
        </p:spPr>
      </p:cxnSp>
      <p:sp>
        <p:nvSpPr>
          <p:cNvPr id="412" name="Google Shape;412;p51"/>
          <p:cNvSpPr txBox="1"/>
          <p:nvPr>
            <p:ph idx="4294967295" type="title"/>
          </p:nvPr>
        </p:nvSpPr>
        <p:spPr>
          <a:xfrm>
            <a:off x="311700" y="1231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ArtistGAN OUTPUTS</a:t>
            </a:r>
            <a:endParaRPr>
              <a:solidFill>
                <a:schemeClr val="dk1"/>
              </a:solidFill>
            </a:endParaRPr>
          </a:p>
        </p:txBody>
      </p:sp>
      <p:pic>
        <p:nvPicPr>
          <p:cNvPr id="413" name="Google Shape;413;p51"/>
          <p:cNvPicPr preferRelativeResize="0"/>
          <p:nvPr/>
        </p:nvPicPr>
        <p:blipFill>
          <a:blip r:embed="rId4">
            <a:alphaModFix/>
          </a:blip>
          <a:stretch>
            <a:fillRect/>
          </a:stretch>
        </p:blipFill>
        <p:spPr>
          <a:xfrm>
            <a:off x="7070726" y="2926514"/>
            <a:ext cx="935100" cy="963436"/>
          </a:xfrm>
          <a:prstGeom prst="rect">
            <a:avLst/>
          </a:prstGeom>
          <a:noFill/>
          <a:ln>
            <a:noFill/>
          </a:ln>
        </p:spPr>
      </p:pic>
      <p:pic>
        <p:nvPicPr>
          <p:cNvPr id="414" name="Google Shape;414;p51"/>
          <p:cNvPicPr preferRelativeResize="0"/>
          <p:nvPr/>
        </p:nvPicPr>
        <p:blipFill>
          <a:blip r:embed="rId5">
            <a:alphaModFix/>
          </a:blip>
          <a:stretch>
            <a:fillRect/>
          </a:stretch>
        </p:blipFill>
        <p:spPr>
          <a:xfrm>
            <a:off x="7070750" y="753463"/>
            <a:ext cx="935100" cy="948650"/>
          </a:xfrm>
          <a:prstGeom prst="rect">
            <a:avLst/>
          </a:prstGeom>
          <a:noFill/>
          <a:ln>
            <a:noFill/>
          </a:ln>
        </p:spPr>
      </p:pic>
      <p:pic>
        <p:nvPicPr>
          <p:cNvPr id="415" name="Google Shape;415;p51"/>
          <p:cNvPicPr preferRelativeResize="0"/>
          <p:nvPr/>
        </p:nvPicPr>
        <p:blipFill rotWithShape="1">
          <a:blip r:embed="rId6">
            <a:alphaModFix/>
          </a:blip>
          <a:srcRect b="6475" l="40467" r="50077" t="4816"/>
          <a:stretch/>
        </p:blipFill>
        <p:spPr>
          <a:xfrm>
            <a:off x="7070750" y="4036184"/>
            <a:ext cx="935100" cy="98996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PROBLEM STATEMENT</a:t>
            </a:r>
            <a:endParaRPr>
              <a:solidFill>
                <a:schemeClr val="dk1"/>
              </a:solidFill>
            </a:endParaRPr>
          </a:p>
        </p:txBody>
      </p:sp>
      <p:sp>
        <p:nvSpPr>
          <p:cNvPr id="94" name="Google Shape;94;p16"/>
          <p:cNvSpPr txBox="1"/>
          <p:nvPr>
            <p:ph idx="1" type="body"/>
          </p:nvPr>
        </p:nvSpPr>
        <p:spPr>
          <a:xfrm>
            <a:off x="2410100" y="1595775"/>
            <a:ext cx="6321600" cy="133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2"/>
              </a:buClr>
              <a:buSzPts val="1100"/>
              <a:buFont typeface="Arial"/>
              <a:buNone/>
            </a:pPr>
            <a:r>
              <a:rPr lang="en"/>
              <a:t>To generate images of human faces from their descriptions given in textual format.</a:t>
            </a:r>
            <a:endParaRPr>
              <a:solidFill>
                <a:srgbClr val="000000"/>
              </a:solidFill>
            </a:endParaRPr>
          </a:p>
        </p:txBody>
      </p:sp>
      <p:sp>
        <p:nvSpPr>
          <p:cNvPr id="95" name="Google Shape;95;p16"/>
          <p:cNvSpPr txBox="1"/>
          <p:nvPr>
            <p:ph idx="1" type="body"/>
          </p:nvPr>
        </p:nvSpPr>
        <p:spPr>
          <a:xfrm>
            <a:off x="2410100" y="3388900"/>
            <a:ext cx="1745700" cy="828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000000"/>
                </a:solidFill>
              </a:rPr>
              <a:t>Face Description</a:t>
            </a:r>
            <a:endParaRPr>
              <a:solidFill>
                <a:srgbClr val="000000"/>
              </a:solidFill>
            </a:endParaRPr>
          </a:p>
        </p:txBody>
      </p:sp>
      <p:cxnSp>
        <p:nvCxnSpPr>
          <p:cNvPr id="96" name="Google Shape;96;p16"/>
          <p:cNvCxnSpPr>
            <a:stCxn id="95" idx="3"/>
            <a:endCxn id="97" idx="1"/>
          </p:cNvCxnSpPr>
          <p:nvPr/>
        </p:nvCxnSpPr>
        <p:spPr>
          <a:xfrm>
            <a:off x="4155800" y="3803050"/>
            <a:ext cx="1019100" cy="0"/>
          </a:xfrm>
          <a:prstGeom prst="straightConnector1">
            <a:avLst/>
          </a:prstGeom>
          <a:noFill/>
          <a:ln cap="flat" cmpd="sng" w="9525">
            <a:solidFill>
              <a:srgbClr val="000000"/>
            </a:solidFill>
            <a:prstDash val="solid"/>
            <a:round/>
            <a:headEnd len="med" w="med" type="none"/>
            <a:tailEnd len="med" w="med" type="triangle"/>
          </a:ln>
        </p:spPr>
      </p:cxnSp>
      <p:sp>
        <p:nvSpPr>
          <p:cNvPr id="97" name="Google Shape;97;p16"/>
          <p:cNvSpPr/>
          <p:nvPr/>
        </p:nvSpPr>
        <p:spPr>
          <a:xfrm>
            <a:off x="5174813" y="3349188"/>
            <a:ext cx="1644100" cy="907725"/>
          </a:xfrm>
          <a:prstGeom prst="flowChartProcess">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rPr>
              <a:t>ArtistGAN</a:t>
            </a:r>
            <a:endParaRPr b="1" sz="2400">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2"/>
          <p:cNvSpPr txBox="1"/>
          <p:nvPr>
            <p:ph type="title"/>
          </p:nvPr>
        </p:nvSpPr>
        <p:spPr>
          <a:xfrm>
            <a:off x="283100" y="635950"/>
            <a:ext cx="64824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DEMONSTRATION OF FEATURE TUNING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3"/>
          <p:cNvSpPr txBox="1"/>
          <p:nvPr>
            <p:ph idx="4294967295" type="title"/>
          </p:nvPr>
        </p:nvSpPr>
        <p:spPr>
          <a:xfrm>
            <a:off x="311700" y="26182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FEATURE TUNING - OUTPUTS</a:t>
            </a:r>
            <a:endParaRPr>
              <a:solidFill>
                <a:schemeClr val="dk1"/>
              </a:solidFill>
            </a:endParaRPr>
          </a:p>
        </p:txBody>
      </p:sp>
      <p:pic>
        <p:nvPicPr>
          <p:cNvPr id="426" name="Google Shape;426;p53"/>
          <p:cNvPicPr preferRelativeResize="0"/>
          <p:nvPr/>
        </p:nvPicPr>
        <p:blipFill rotWithShape="1">
          <a:blip r:embed="rId3">
            <a:alphaModFix/>
          </a:blip>
          <a:srcRect b="7481" l="4441" r="41267" t="10752"/>
          <a:stretch/>
        </p:blipFill>
        <p:spPr>
          <a:xfrm>
            <a:off x="4724525" y="901425"/>
            <a:ext cx="4183976" cy="3970525"/>
          </a:xfrm>
          <a:prstGeom prst="rect">
            <a:avLst/>
          </a:prstGeom>
          <a:noFill/>
          <a:ln>
            <a:noFill/>
          </a:ln>
        </p:spPr>
      </p:pic>
      <p:pic>
        <p:nvPicPr>
          <p:cNvPr id="427" name="Google Shape;427;p53"/>
          <p:cNvPicPr preferRelativeResize="0"/>
          <p:nvPr/>
        </p:nvPicPr>
        <p:blipFill rotWithShape="1">
          <a:blip r:embed="rId4">
            <a:alphaModFix/>
          </a:blip>
          <a:srcRect b="9295" l="3406" r="42177" t="8365"/>
          <a:stretch/>
        </p:blipFill>
        <p:spPr>
          <a:xfrm>
            <a:off x="235500" y="901425"/>
            <a:ext cx="4112999" cy="39705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graphicFrame>
        <p:nvGraphicFramePr>
          <p:cNvPr id="432" name="Google Shape;432;p54"/>
          <p:cNvGraphicFramePr/>
          <p:nvPr/>
        </p:nvGraphicFramePr>
        <p:xfrm>
          <a:off x="689075" y="1003492"/>
          <a:ext cx="3000000" cy="3000000"/>
        </p:xfrm>
        <a:graphic>
          <a:graphicData uri="http://schemas.openxmlformats.org/drawingml/2006/table">
            <a:tbl>
              <a:tblPr>
                <a:noFill/>
                <a:tableStyleId>{C1218979-3245-4AF1-90DB-068AAD1503DC}</a:tableStyleId>
              </a:tblPr>
              <a:tblGrid>
                <a:gridCol w="1562750"/>
                <a:gridCol w="6203100"/>
              </a:tblGrid>
              <a:tr h="787325">
                <a:tc>
                  <a:txBody>
                    <a:bodyPr/>
                    <a:lstStyle/>
                    <a:p>
                      <a:pPr indent="0" lvl="0" marL="0" rtl="0" algn="ctr">
                        <a:spcBef>
                          <a:spcPts val="0"/>
                        </a:spcBef>
                        <a:spcAft>
                          <a:spcPts val="0"/>
                        </a:spcAft>
                        <a:buNone/>
                      </a:pPr>
                      <a:r>
                        <a:rPr b="1" lang="en">
                          <a:solidFill>
                            <a:srgbClr val="FFFFFF"/>
                          </a:solidFill>
                          <a:latin typeface="Lato"/>
                          <a:ea typeface="Lato"/>
                          <a:cs typeface="Lato"/>
                          <a:sym typeface="Lato"/>
                        </a:rPr>
                        <a:t>Feature Name</a:t>
                      </a:r>
                      <a:endParaRPr b="1">
                        <a:solidFill>
                          <a:srgbClr val="FFFFFF"/>
                        </a:solidFill>
                        <a:latin typeface="Lato"/>
                        <a:ea typeface="Lato"/>
                        <a:cs typeface="Lato"/>
                        <a:sym typeface="Lato"/>
                      </a:endParaRPr>
                    </a:p>
                  </a:txBody>
                  <a:tcPr marT="91425" marB="91425" marR="91425" marL="91425">
                    <a:solidFill>
                      <a:schemeClr val="dk1"/>
                    </a:solidFill>
                  </a:tcPr>
                </a:tc>
                <a:tc>
                  <a:txBody>
                    <a:bodyPr/>
                    <a:lstStyle/>
                    <a:p>
                      <a:pPr indent="0" lvl="0" marL="0" rtl="0" algn="ctr">
                        <a:spcBef>
                          <a:spcPts val="0"/>
                        </a:spcBef>
                        <a:spcAft>
                          <a:spcPts val="0"/>
                        </a:spcAft>
                        <a:buNone/>
                      </a:pPr>
                      <a:r>
                        <a:rPr b="1" lang="en">
                          <a:solidFill>
                            <a:srgbClr val="FFFFFF"/>
                          </a:solidFill>
                          <a:latin typeface="Lato"/>
                          <a:ea typeface="Lato"/>
                          <a:cs typeface="Lato"/>
                          <a:sym typeface="Lato"/>
                        </a:rPr>
                        <a:t>Outputs after extrapolat</a:t>
                      </a:r>
                      <a:r>
                        <a:rPr b="1" lang="en">
                          <a:solidFill>
                            <a:srgbClr val="FFFFFF"/>
                          </a:solidFill>
                          <a:latin typeface="Lato"/>
                          <a:ea typeface="Lato"/>
                          <a:cs typeface="Lato"/>
                          <a:sym typeface="Lato"/>
                        </a:rPr>
                        <a:t>ion along feature axis</a:t>
                      </a:r>
                      <a:endParaRPr b="1">
                        <a:solidFill>
                          <a:srgbClr val="FFFFFF"/>
                        </a:solidFill>
                        <a:latin typeface="Lato"/>
                        <a:ea typeface="Lato"/>
                        <a:cs typeface="Lato"/>
                        <a:sym typeface="Lato"/>
                      </a:endParaRPr>
                    </a:p>
                  </a:txBody>
                  <a:tcPr marT="91425" marB="91425" marR="91425" marL="91425">
                    <a:solidFill>
                      <a:schemeClr val="dk1"/>
                    </a:solidFill>
                  </a:tcPr>
                </a:tc>
              </a:tr>
              <a:tr h="787325">
                <a:tc>
                  <a:txBody>
                    <a:bodyPr/>
                    <a:lstStyle/>
                    <a:p>
                      <a:pPr indent="0" lvl="0" marL="0" rtl="0" algn="l">
                        <a:spcBef>
                          <a:spcPts val="0"/>
                        </a:spcBef>
                        <a:spcAft>
                          <a:spcPts val="0"/>
                        </a:spcAft>
                        <a:buNone/>
                      </a:pPr>
                      <a:r>
                        <a:rPr lang="en">
                          <a:solidFill>
                            <a:schemeClr val="dk2"/>
                          </a:solidFill>
                          <a:latin typeface="Lato"/>
                          <a:ea typeface="Lato"/>
                          <a:cs typeface="Lato"/>
                          <a:sym typeface="Lato"/>
                        </a:rPr>
                        <a:t>Young</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r h="787325">
                <a:tc>
                  <a:txBody>
                    <a:bodyPr/>
                    <a:lstStyle/>
                    <a:p>
                      <a:pPr indent="0" lvl="0" marL="0" rtl="0" algn="l">
                        <a:spcBef>
                          <a:spcPts val="0"/>
                        </a:spcBef>
                        <a:spcAft>
                          <a:spcPts val="0"/>
                        </a:spcAft>
                        <a:buNone/>
                      </a:pPr>
                      <a:r>
                        <a:rPr lang="en">
                          <a:latin typeface="Lato"/>
                          <a:ea typeface="Lato"/>
                          <a:cs typeface="Lato"/>
                          <a:sym typeface="Lato"/>
                        </a:rPr>
                        <a:t>Black Hair</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r h="787325">
                <a:tc>
                  <a:txBody>
                    <a:bodyPr/>
                    <a:lstStyle/>
                    <a:p>
                      <a:pPr indent="0" lvl="0" marL="0" rtl="0" algn="l">
                        <a:spcBef>
                          <a:spcPts val="0"/>
                        </a:spcBef>
                        <a:spcAft>
                          <a:spcPts val="0"/>
                        </a:spcAft>
                        <a:buNone/>
                      </a:pPr>
                      <a:r>
                        <a:rPr lang="en">
                          <a:latin typeface="Lato"/>
                          <a:ea typeface="Lato"/>
                          <a:cs typeface="Lato"/>
                          <a:sym typeface="Lato"/>
                        </a:rPr>
                        <a:t>Male</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r h="787325">
                <a:tc>
                  <a:txBody>
                    <a:bodyPr/>
                    <a:lstStyle/>
                    <a:p>
                      <a:pPr indent="0" lvl="0" marL="0" rtl="0" algn="l">
                        <a:spcBef>
                          <a:spcPts val="0"/>
                        </a:spcBef>
                        <a:spcAft>
                          <a:spcPts val="0"/>
                        </a:spcAft>
                        <a:buClr>
                          <a:schemeClr val="dk2"/>
                        </a:buClr>
                        <a:buSzPts val="1100"/>
                        <a:buFont typeface="Arial"/>
                        <a:buNone/>
                      </a:pPr>
                      <a:r>
                        <a:rPr lang="en">
                          <a:solidFill>
                            <a:schemeClr val="dk2"/>
                          </a:solidFill>
                          <a:latin typeface="Lato"/>
                          <a:ea typeface="Lato"/>
                          <a:cs typeface="Lato"/>
                          <a:sym typeface="Lato"/>
                        </a:rPr>
                        <a:t>Pale Skin</a:t>
                      </a:r>
                      <a:endParaRPr>
                        <a:solidFill>
                          <a:schemeClr val="dk2"/>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bl>
          </a:graphicData>
        </a:graphic>
      </p:graphicFrame>
      <p:sp>
        <p:nvSpPr>
          <p:cNvPr id="433" name="Google Shape;433;p54"/>
          <p:cNvSpPr txBox="1"/>
          <p:nvPr>
            <p:ph idx="4294967295" type="title"/>
          </p:nvPr>
        </p:nvSpPr>
        <p:spPr>
          <a:xfrm>
            <a:off x="311700" y="26182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FEATURE TUNING - OUTPUTS</a:t>
            </a:r>
            <a:endParaRPr>
              <a:solidFill>
                <a:schemeClr val="dk1"/>
              </a:solidFill>
            </a:endParaRPr>
          </a:p>
        </p:txBody>
      </p:sp>
      <p:pic>
        <p:nvPicPr>
          <p:cNvPr id="434" name="Google Shape;434;p54"/>
          <p:cNvPicPr preferRelativeResize="0"/>
          <p:nvPr/>
        </p:nvPicPr>
        <p:blipFill rotWithShape="1">
          <a:blip r:embed="rId3">
            <a:alphaModFix/>
          </a:blip>
          <a:srcRect b="22414" l="8810" r="4811" t="29308"/>
          <a:stretch/>
        </p:blipFill>
        <p:spPr>
          <a:xfrm>
            <a:off x="2405550" y="4229850"/>
            <a:ext cx="5977800" cy="639600"/>
          </a:xfrm>
          <a:prstGeom prst="rect">
            <a:avLst/>
          </a:prstGeom>
          <a:noFill/>
          <a:ln>
            <a:noFill/>
          </a:ln>
        </p:spPr>
      </p:pic>
      <p:pic>
        <p:nvPicPr>
          <p:cNvPr id="435" name="Google Shape;435;p54"/>
          <p:cNvPicPr preferRelativeResize="0"/>
          <p:nvPr/>
        </p:nvPicPr>
        <p:blipFill rotWithShape="1">
          <a:blip r:embed="rId4">
            <a:alphaModFix/>
          </a:blip>
          <a:srcRect b="10579" l="9292" r="1446" t="33651"/>
          <a:stretch/>
        </p:blipFill>
        <p:spPr>
          <a:xfrm>
            <a:off x="2405550" y="2649961"/>
            <a:ext cx="5977801" cy="642243"/>
          </a:xfrm>
          <a:prstGeom prst="rect">
            <a:avLst/>
          </a:prstGeom>
          <a:noFill/>
          <a:ln>
            <a:noFill/>
          </a:ln>
        </p:spPr>
      </p:pic>
      <p:pic>
        <p:nvPicPr>
          <p:cNvPr id="436" name="Google Shape;436;p54"/>
          <p:cNvPicPr preferRelativeResize="0"/>
          <p:nvPr/>
        </p:nvPicPr>
        <p:blipFill rotWithShape="1">
          <a:blip r:embed="rId5">
            <a:alphaModFix/>
          </a:blip>
          <a:srcRect b="9614" l="9297" r="960" t="34616"/>
          <a:stretch/>
        </p:blipFill>
        <p:spPr>
          <a:xfrm>
            <a:off x="2393825" y="1855949"/>
            <a:ext cx="5977800" cy="639600"/>
          </a:xfrm>
          <a:prstGeom prst="rect">
            <a:avLst/>
          </a:prstGeom>
          <a:noFill/>
          <a:ln>
            <a:noFill/>
          </a:ln>
        </p:spPr>
      </p:pic>
      <p:pic>
        <p:nvPicPr>
          <p:cNvPr id="437" name="Google Shape;437;p54"/>
          <p:cNvPicPr preferRelativeResize="0"/>
          <p:nvPr/>
        </p:nvPicPr>
        <p:blipFill>
          <a:blip r:embed="rId6">
            <a:alphaModFix/>
          </a:blip>
          <a:stretch>
            <a:fillRect/>
          </a:stretch>
        </p:blipFill>
        <p:spPr>
          <a:xfrm>
            <a:off x="2405550" y="3446625"/>
            <a:ext cx="5977801" cy="639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5"/>
          <p:cNvSpPr txBox="1"/>
          <p:nvPr>
            <p:ph type="title"/>
          </p:nvPr>
        </p:nvSpPr>
        <p:spPr>
          <a:xfrm>
            <a:off x="283100" y="654000"/>
            <a:ext cx="7840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Comparison of outputs produced by Vanilla GAN, DC-GAN and ArtistGAN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6"/>
          <p:cNvSpPr txBox="1"/>
          <p:nvPr>
            <p:ph idx="4294967295" type="title"/>
          </p:nvPr>
        </p:nvSpPr>
        <p:spPr>
          <a:xfrm>
            <a:off x="1627175" y="395250"/>
            <a:ext cx="21699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rPr>
              <a:t>Vanilla GAN</a:t>
            </a:r>
            <a:endParaRPr sz="2400">
              <a:solidFill>
                <a:schemeClr val="dk1"/>
              </a:solidFill>
            </a:endParaRPr>
          </a:p>
        </p:txBody>
      </p:sp>
      <p:pic>
        <p:nvPicPr>
          <p:cNvPr id="448" name="Google Shape;448;p56"/>
          <p:cNvPicPr preferRelativeResize="0"/>
          <p:nvPr/>
        </p:nvPicPr>
        <p:blipFill rotWithShape="1">
          <a:blip r:embed="rId3">
            <a:alphaModFix/>
          </a:blip>
          <a:srcRect b="0" l="0" r="3716" t="3716"/>
          <a:stretch/>
        </p:blipFill>
        <p:spPr>
          <a:xfrm>
            <a:off x="1334438" y="1248225"/>
            <a:ext cx="2755375" cy="2647050"/>
          </a:xfrm>
          <a:prstGeom prst="rect">
            <a:avLst/>
          </a:prstGeom>
          <a:noFill/>
          <a:ln>
            <a:noFill/>
          </a:ln>
        </p:spPr>
      </p:pic>
      <p:pic>
        <p:nvPicPr>
          <p:cNvPr id="449" name="Google Shape;449;p56"/>
          <p:cNvPicPr preferRelativeResize="0"/>
          <p:nvPr/>
        </p:nvPicPr>
        <p:blipFill>
          <a:blip r:embed="rId4">
            <a:alphaModFix/>
          </a:blip>
          <a:stretch>
            <a:fillRect/>
          </a:stretch>
        </p:blipFill>
        <p:spPr>
          <a:xfrm>
            <a:off x="5428200" y="1248225"/>
            <a:ext cx="2876550" cy="2647050"/>
          </a:xfrm>
          <a:prstGeom prst="rect">
            <a:avLst/>
          </a:prstGeom>
          <a:noFill/>
          <a:ln>
            <a:noFill/>
          </a:ln>
        </p:spPr>
      </p:pic>
      <p:sp>
        <p:nvSpPr>
          <p:cNvPr id="450" name="Google Shape;450;p56"/>
          <p:cNvSpPr txBox="1"/>
          <p:nvPr>
            <p:ph idx="4294967295" type="title"/>
          </p:nvPr>
        </p:nvSpPr>
        <p:spPr>
          <a:xfrm>
            <a:off x="5781513" y="395250"/>
            <a:ext cx="21699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rPr>
              <a:t>DC-</a:t>
            </a:r>
            <a:r>
              <a:rPr lang="en" sz="2400">
                <a:solidFill>
                  <a:schemeClr val="dk1"/>
                </a:solidFill>
              </a:rPr>
              <a:t>GAN</a:t>
            </a:r>
            <a:endParaRPr sz="24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57"/>
          <p:cNvPicPr preferRelativeResize="0"/>
          <p:nvPr/>
        </p:nvPicPr>
        <p:blipFill>
          <a:blip r:embed="rId3">
            <a:alphaModFix/>
          </a:blip>
          <a:stretch>
            <a:fillRect/>
          </a:stretch>
        </p:blipFill>
        <p:spPr>
          <a:xfrm>
            <a:off x="1275375" y="1238251"/>
            <a:ext cx="2897675" cy="2827225"/>
          </a:xfrm>
          <a:prstGeom prst="rect">
            <a:avLst/>
          </a:prstGeom>
          <a:noFill/>
          <a:ln>
            <a:noFill/>
          </a:ln>
        </p:spPr>
      </p:pic>
      <p:pic>
        <p:nvPicPr>
          <p:cNvPr id="456" name="Google Shape;456;p57"/>
          <p:cNvPicPr preferRelativeResize="0"/>
          <p:nvPr/>
        </p:nvPicPr>
        <p:blipFill>
          <a:blip r:embed="rId4">
            <a:alphaModFix/>
          </a:blip>
          <a:stretch>
            <a:fillRect/>
          </a:stretch>
        </p:blipFill>
        <p:spPr>
          <a:xfrm>
            <a:off x="5446425" y="1238250"/>
            <a:ext cx="2827225" cy="2827225"/>
          </a:xfrm>
          <a:prstGeom prst="rect">
            <a:avLst/>
          </a:prstGeom>
          <a:noFill/>
          <a:ln>
            <a:noFill/>
          </a:ln>
        </p:spPr>
      </p:pic>
      <p:sp>
        <p:nvSpPr>
          <p:cNvPr id="457" name="Google Shape;457;p57"/>
          <p:cNvSpPr txBox="1"/>
          <p:nvPr>
            <p:ph idx="4294967295" type="title"/>
          </p:nvPr>
        </p:nvSpPr>
        <p:spPr>
          <a:xfrm>
            <a:off x="3361201" y="272075"/>
            <a:ext cx="2421600" cy="69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Artist</a:t>
            </a:r>
            <a:r>
              <a:rPr lang="en">
                <a:solidFill>
                  <a:schemeClr val="dk1"/>
                </a:solidFill>
              </a:rPr>
              <a:t>GAN</a:t>
            </a:r>
            <a:endParaRPr>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8"/>
          <p:cNvSpPr txBox="1"/>
          <p:nvPr>
            <p:ph idx="1" type="body"/>
          </p:nvPr>
        </p:nvSpPr>
        <p:spPr>
          <a:xfrm>
            <a:off x="2306150" y="1399250"/>
            <a:ext cx="6425400" cy="3198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2"/>
              </a:buClr>
              <a:buSzPts val="1100"/>
              <a:buFont typeface="Arial"/>
              <a:buNone/>
            </a:pPr>
            <a:r>
              <a:rPr lang="en" sz="1600">
                <a:highlight>
                  <a:schemeClr val="lt1"/>
                </a:highlight>
              </a:rPr>
              <a:t>We have</a:t>
            </a:r>
            <a:r>
              <a:rPr lang="en" sz="1600">
                <a:highlight>
                  <a:schemeClr val="lt1"/>
                </a:highlight>
              </a:rPr>
              <a:t> used the average face semantic distance (FSD) and average face semantic similarity (FSS) between the generated face and the ground-truth image to evaluate our results. The formulas of FSD and FSS are shown below:</a:t>
            </a:r>
            <a:endParaRPr sz="1600"/>
          </a:p>
        </p:txBody>
      </p:sp>
      <p:sp>
        <p:nvSpPr>
          <p:cNvPr id="463" name="Google Shape;463;p58"/>
          <p:cNvSpPr txBox="1"/>
          <p:nvPr>
            <p:ph type="title"/>
          </p:nvPr>
        </p:nvSpPr>
        <p:spPr>
          <a:xfrm>
            <a:off x="2410100" y="6513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EVALUATION METRICS</a:t>
            </a:r>
            <a:endParaRPr>
              <a:solidFill>
                <a:schemeClr val="dk1"/>
              </a:solidFill>
            </a:endParaRPr>
          </a:p>
        </p:txBody>
      </p:sp>
      <p:pic>
        <p:nvPicPr>
          <p:cNvPr id="464" name="Google Shape;464;p58"/>
          <p:cNvPicPr preferRelativeResize="0"/>
          <p:nvPr/>
        </p:nvPicPr>
        <p:blipFill>
          <a:blip r:embed="rId3">
            <a:alphaModFix/>
          </a:blip>
          <a:stretch>
            <a:fillRect/>
          </a:stretch>
        </p:blipFill>
        <p:spPr>
          <a:xfrm>
            <a:off x="3719675" y="2852950"/>
            <a:ext cx="4343600" cy="14961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graphicFrame>
        <p:nvGraphicFramePr>
          <p:cNvPr id="469" name="Google Shape;469;p59"/>
          <p:cNvGraphicFramePr/>
          <p:nvPr/>
        </p:nvGraphicFramePr>
        <p:xfrm>
          <a:off x="786088" y="283175"/>
          <a:ext cx="3000000" cy="3000000"/>
        </p:xfrm>
        <a:graphic>
          <a:graphicData uri="http://schemas.openxmlformats.org/drawingml/2006/table">
            <a:tbl>
              <a:tblPr>
                <a:noFill/>
                <a:tableStyleId>{C1218979-3245-4AF1-90DB-068AAD1503DC}</a:tableStyleId>
              </a:tblPr>
              <a:tblGrid>
                <a:gridCol w="4497250"/>
                <a:gridCol w="1374525"/>
                <a:gridCol w="1367225"/>
              </a:tblGrid>
              <a:tr h="738400">
                <a:tc>
                  <a:txBody>
                    <a:bodyPr/>
                    <a:lstStyle/>
                    <a:p>
                      <a:pPr indent="0" lvl="0" marL="0" rtl="0" algn="ctr">
                        <a:spcBef>
                          <a:spcPts val="0"/>
                        </a:spcBef>
                        <a:spcAft>
                          <a:spcPts val="0"/>
                        </a:spcAft>
                        <a:buNone/>
                      </a:pPr>
                      <a:r>
                        <a:rPr b="1" lang="en">
                          <a:solidFill>
                            <a:srgbClr val="FFFFFF"/>
                          </a:solidFill>
                          <a:latin typeface="Lato"/>
                          <a:ea typeface="Lato"/>
                          <a:cs typeface="Lato"/>
                          <a:sym typeface="Lato"/>
                        </a:rPr>
                        <a:t>Descriptions</a:t>
                      </a:r>
                      <a:endParaRPr b="1">
                        <a:solidFill>
                          <a:srgbClr val="FFFFFF"/>
                        </a:solidFill>
                        <a:latin typeface="Lato"/>
                        <a:ea typeface="Lato"/>
                        <a:cs typeface="Lato"/>
                        <a:sym typeface="Lato"/>
                      </a:endParaRPr>
                    </a:p>
                  </a:txBody>
                  <a:tcPr marT="91425" marB="91425" marR="91425" marL="91425">
                    <a:solidFill>
                      <a:schemeClr val="dk1"/>
                    </a:solidFill>
                  </a:tcPr>
                </a:tc>
                <a:tc>
                  <a:txBody>
                    <a:bodyPr/>
                    <a:lstStyle/>
                    <a:p>
                      <a:pPr indent="0" lvl="0" marL="0" rtl="0" algn="ctr">
                        <a:spcBef>
                          <a:spcPts val="0"/>
                        </a:spcBef>
                        <a:spcAft>
                          <a:spcPts val="0"/>
                        </a:spcAft>
                        <a:buNone/>
                      </a:pPr>
                      <a:r>
                        <a:rPr b="1" lang="en">
                          <a:solidFill>
                            <a:srgbClr val="FFFFFF"/>
                          </a:solidFill>
                          <a:latin typeface="Lato"/>
                          <a:ea typeface="Lato"/>
                          <a:cs typeface="Lato"/>
                          <a:sym typeface="Lato"/>
                        </a:rPr>
                        <a:t>Ground Truth (Real Image)</a:t>
                      </a:r>
                      <a:endParaRPr b="1">
                        <a:solidFill>
                          <a:srgbClr val="FFFFFF"/>
                        </a:solidFill>
                        <a:latin typeface="Lato"/>
                        <a:ea typeface="Lato"/>
                        <a:cs typeface="Lato"/>
                        <a:sym typeface="Lato"/>
                      </a:endParaRPr>
                    </a:p>
                  </a:txBody>
                  <a:tcPr marT="91425" marB="91425" marR="91425" marL="91425">
                    <a:solidFill>
                      <a:schemeClr val="dk1"/>
                    </a:solidFill>
                  </a:tcPr>
                </a:tc>
                <a:tc>
                  <a:txBody>
                    <a:bodyPr/>
                    <a:lstStyle/>
                    <a:p>
                      <a:pPr indent="0" lvl="0" marL="0" rtl="0" algn="ctr">
                        <a:spcBef>
                          <a:spcPts val="0"/>
                        </a:spcBef>
                        <a:spcAft>
                          <a:spcPts val="0"/>
                        </a:spcAft>
                        <a:buNone/>
                      </a:pPr>
                      <a:r>
                        <a:rPr b="1" lang="en">
                          <a:solidFill>
                            <a:srgbClr val="FFFFFF"/>
                          </a:solidFill>
                          <a:latin typeface="Lato"/>
                          <a:ea typeface="Lato"/>
                          <a:cs typeface="Lato"/>
                          <a:sym typeface="Lato"/>
                        </a:rPr>
                        <a:t>Generated Image</a:t>
                      </a:r>
                      <a:endParaRPr b="1">
                        <a:solidFill>
                          <a:srgbClr val="FFFFFF"/>
                        </a:solidFill>
                        <a:latin typeface="Lato"/>
                        <a:ea typeface="Lato"/>
                        <a:cs typeface="Lato"/>
                        <a:sym typeface="Lato"/>
                      </a:endParaRPr>
                    </a:p>
                  </a:txBody>
                  <a:tcPr marT="91425" marB="91425" marR="91425" marL="91425">
                    <a:solidFill>
                      <a:schemeClr val="dk1"/>
                    </a:solidFill>
                  </a:tcPr>
                </a:tc>
              </a:tr>
              <a:tr h="1392750">
                <a:tc>
                  <a:txBody>
                    <a:bodyPr/>
                    <a:lstStyle/>
                    <a:p>
                      <a:pPr indent="0" lvl="0" marL="0" rtl="0" algn="l">
                        <a:lnSpc>
                          <a:spcPct val="115000"/>
                        </a:lnSpc>
                        <a:spcBef>
                          <a:spcPts val="0"/>
                        </a:spcBef>
                        <a:spcAft>
                          <a:spcPts val="0"/>
                        </a:spcAft>
                        <a:buClr>
                          <a:schemeClr val="dk2"/>
                        </a:buClr>
                        <a:buSzPts val="1100"/>
                        <a:buFont typeface="Arial"/>
                        <a:buNone/>
                      </a:pPr>
                      <a:r>
                        <a:rPr lang="en">
                          <a:solidFill>
                            <a:schemeClr val="dk2"/>
                          </a:solidFill>
                          <a:highlight>
                            <a:srgbClr val="FFFFFF"/>
                          </a:highlight>
                          <a:latin typeface="Lato"/>
                          <a:ea typeface="Lato"/>
                          <a:cs typeface="Lato"/>
                          <a:sym typeface="Lato"/>
                        </a:rPr>
                        <a:t>middle aged man , slightly heavy set with receding hairline . wearing a white cotton or linen shirt looks like he is being interviewed or asked a question </a:t>
                      </a:r>
                      <a:endParaRPr>
                        <a:solidFill>
                          <a:schemeClr val="dk2"/>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r h="1135725">
                <a:tc>
                  <a:txBody>
                    <a:bodyPr/>
                    <a:lstStyle/>
                    <a:p>
                      <a:pPr indent="0" lvl="0" marL="0" rtl="0" algn="l">
                        <a:lnSpc>
                          <a:spcPct val="115000"/>
                        </a:lnSpc>
                        <a:spcBef>
                          <a:spcPts val="0"/>
                        </a:spcBef>
                        <a:spcAft>
                          <a:spcPts val="0"/>
                        </a:spcAft>
                        <a:buNone/>
                      </a:pPr>
                      <a:r>
                        <a:rPr lang="en">
                          <a:solidFill>
                            <a:schemeClr val="dk2"/>
                          </a:solidFill>
                          <a:highlight>
                            <a:srgbClr val="FFFFFF"/>
                          </a:highlight>
                          <a:latin typeface="Lato"/>
                          <a:ea typeface="Lato"/>
                          <a:cs typeface="Lato"/>
                          <a:sym typeface="Lato"/>
                        </a:rPr>
                        <a:t>a woman in her 30s , has dark long hair and also dark skin , has dimples when she smiles, has a quite elongated neck, has also one lazy eye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r h="1262400">
                <a:tc>
                  <a:txBody>
                    <a:bodyPr/>
                    <a:lstStyle/>
                    <a:p>
                      <a:pPr indent="0" lvl="0" marL="0" rtl="0" algn="l">
                        <a:lnSpc>
                          <a:spcPct val="115000"/>
                        </a:lnSpc>
                        <a:spcBef>
                          <a:spcPts val="0"/>
                        </a:spcBef>
                        <a:spcAft>
                          <a:spcPts val="0"/>
                        </a:spcAft>
                        <a:buClr>
                          <a:schemeClr val="dk2"/>
                        </a:buClr>
                        <a:buSzPts val="1100"/>
                        <a:buFont typeface="Arial"/>
                        <a:buNone/>
                      </a:pPr>
                      <a:r>
                        <a:rPr lang="en">
                          <a:solidFill>
                            <a:schemeClr val="dk2"/>
                          </a:solidFill>
                          <a:highlight>
                            <a:srgbClr val="FFFFFF"/>
                          </a:highlight>
                          <a:latin typeface="Lato"/>
                          <a:ea typeface="Lato"/>
                          <a:cs typeface="Lato"/>
                          <a:sym typeface="Lato"/>
                        </a:rPr>
                        <a:t>ice hockey player with a slight squint in one eye </a:t>
                      </a:r>
                      <a:endParaRPr>
                        <a:solidFill>
                          <a:schemeClr val="dk2"/>
                        </a:solidFill>
                        <a:highlight>
                          <a:srgbClr val="FFFFFF"/>
                        </a:highlight>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t/>
                      </a:r>
                      <a:endParaRPr>
                        <a:latin typeface="Lato"/>
                        <a:ea typeface="Lato"/>
                        <a:cs typeface="Lato"/>
                        <a:sym typeface="Lato"/>
                      </a:endParaRPr>
                    </a:p>
                  </a:txBody>
                  <a:tcPr marT="91425" marB="91425" marR="91425" marL="91425"/>
                </a:tc>
              </a:tr>
            </a:tbl>
          </a:graphicData>
        </a:graphic>
      </p:graphicFrame>
      <p:pic>
        <p:nvPicPr>
          <p:cNvPr id="470" name="Google Shape;470;p59"/>
          <p:cNvPicPr preferRelativeResize="0"/>
          <p:nvPr/>
        </p:nvPicPr>
        <p:blipFill>
          <a:blip r:embed="rId3">
            <a:alphaModFix/>
          </a:blip>
          <a:stretch>
            <a:fillRect/>
          </a:stretch>
        </p:blipFill>
        <p:spPr>
          <a:xfrm>
            <a:off x="5525800" y="1340600"/>
            <a:ext cx="814100" cy="814100"/>
          </a:xfrm>
          <a:prstGeom prst="rect">
            <a:avLst/>
          </a:prstGeom>
          <a:noFill/>
          <a:ln>
            <a:noFill/>
          </a:ln>
        </p:spPr>
      </p:pic>
      <p:pic>
        <p:nvPicPr>
          <p:cNvPr id="471" name="Google Shape;471;p59"/>
          <p:cNvPicPr preferRelativeResize="0"/>
          <p:nvPr/>
        </p:nvPicPr>
        <p:blipFill>
          <a:blip r:embed="rId4">
            <a:alphaModFix/>
          </a:blip>
          <a:stretch>
            <a:fillRect/>
          </a:stretch>
        </p:blipFill>
        <p:spPr>
          <a:xfrm>
            <a:off x="6943288" y="1340600"/>
            <a:ext cx="742175" cy="742175"/>
          </a:xfrm>
          <a:prstGeom prst="rect">
            <a:avLst/>
          </a:prstGeom>
          <a:noFill/>
          <a:ln>
            <a:noFill/>
          </a:ln>
        </p:spPr>
      </p:pic>
      <p:pic>
        <p:nvPicPr>
          <p:cNvPr id="472" name="Google Shape;472;p59"/>
          <p:cNvPicPr preferRelativeResize="0"/>
          <p:nvPr/>
        </p:nvPicPr>
        <p:blipFill>
          <a:blip r:embed="rId5">
            <a:alphaModFix/>
          </a:blip>
          <a:stretch>
            <a:fillRect/>
          </a:stretch>
        </p:blipFill>
        <p:spPr>
          <a:xfrm>
            <a:off x="5565588" y="2631988"/>
            <a:ext cx="734524" cy="742175"/>
          </a:xfrm>
          <a:prstGeom prst="rect">
            <a:avLst/>
          </a:prstGeom>
          <a:noFill/>
          <a:ln>
            <a:noFill/>
          </a:ln>
        </p:spPr>
      </p:pic>
      <p:pic>
        <p:nvPicPr>
          <p:cNvPr id="473" name="Google Shape;473;p59"/>
          <p:cNvPicPr preferRelativeResize="0"/>
          <p:nvPr/>
        </p:nvPicPr>
        <p:blipFill>
          <a:blip r:embed="rId6">
            <a:alphaModFix/>
          </a:blip>
          <a:stretch>
            <a:fillRect/>
          </a:stretch>
        </p:blipFill>
        <p:spPr>
          <a:xfrm>
            <a:off x="6947088" y="2631988"/>
            <a:ext cx="734602" cy="742175"/>
          </a:xfrm>
          <a:prstGeom prst="rect">
            <a:avLst/>
          </a:prstGeom>
          <a:noFill/>
          <a:ln>
            <a:noFill/>
          </a:ln>
        </p:spPr>
      </p:pic>
      <p:pic>
        <p:nvPicPr>
          <p:cNvPr id="474" name="Google Shape;474;p59"/>
          <p:cNvPicPr preferRelativeResize="0"/>
          <p:nvPr/>
        </p:nvPicPr>
        <p:blipFill>
          <a:blip r:embed="rId7">
            <a:alphaModFix/>
          </a:blip>
          <a:stretch>
            <a:fillRect/>
          </a:stretch>
        </p:blipFill>
        <p:spPr>
          <a:xfrm>
            <a:off x="5525800" y="3851450"/>
            <a:ext cx="742175" cy="749992"/>
          </a:xfrm>
          <a:prstGeom prst="rect">
            <a:avLst/>
          </a:prstGeom>
          <a:noFill/>
          <a:ln>
            <a:noFill/>
          </a:ln>
        </p:spPr>
      </p:pic>
      <p:pic>
        <p:nvPicPr>
          <p:cNvPr id="475" name="Google Shape;475;p59"/>
          <p:cNvPicPr preferRelativeResize="0"/>
          <p:nvPr/>
        </p:nvPicPr>
        <p:blipFill>
          <a:blip r:embed="rId8">
            <a:alphaModFix/>
          </a:blip>
          <a:stretch>
            <a:fillRect/>
          </a:stretch>
        </p:blipFill>
        <p:spPr>
          <a:xfrm>
            <a:off x="6943300" y="3851444"/>
            <a:ext cx="742175" cy="75024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graphicFrame>
        <p:nvGraphicFramePr>
          <p:cNvPr id="480" name="Google Shape;480;p60"/>
          <p:cNvGraphicFramePr/>
          <p:nvPr/>
        </p:nvGraphicFramePr>
        <p:xfrm>
          <a:off x="2530088" y="2261538"/>
          <a:ext cx="3000000" cy="3000000"/>
        </p:xfrm>
        <a:graphic>
          <a:graphicData uri="http://schemas.openxmlformats.org/drawingml/2006/table">
            <a:tbl>
              <a:tblPr>
                <a:noFill/>
                <a:tableStyleId>{6372BA29-A882-480C-83EF-720BD6DBAA60}</a:tableStyleId>
              </a:tblPr>
              <a:tblGrid>
                <a:gridCol w="1956575"/>
                <a:gridCol w="2012175"/>
                <a:gridCol w="2178925"/>
              </a:tblGrid>
              <a:tr h="723525">
                <a:tc>
                  <a:txBody>
                    <a:bodyPr/>
                    <a:lstStyle/>
                    <a:p>
                      <a:pPr indent="0" lvl="0" marL="0" rtl="0" algn="ctr">
                        <a:spcBef>
                          <a:spcPts val="0"/>
                        </a:spcBef>
                        <a:spcAft>
                          <a:spcPts val="0"/>
                        </a:spcAft>
                        <a:buNone/>
                      </a:pPr>
                      <a:r>
                        <a:rPr b="1" lang="en">
                          <a:solidFill>
                            <a:srgbClr val="FFFFFF"/>
                          </a:solidFill>
                          <a:latin typeface="Lato"/>
                          <a:ea typeface="Lato"/>
                          <a:cs typeface="Lato"/>
                          <a:sym typeface="Lato"/>
                        </a:rPr>
                        <a:t>Method</a:t>
                      </a:r>
                      <a:endParaRPr b="1">
                        <a:solidFill>
                          <a:srgbClr val="FFFFFF"/>
                        </a:solidFill>
                        <a:latin typeface="Lato"/>
                        <a:ea typeface="Lato"/>
                        <a:cs typeface="Lato"/>
                        <a:sym typeface="Lato"/>
                      </a:endParaRPr>
                    </a:p>
                  </a:txBody>
                  <a:tcPr marT="63500" marB="63500" marR="63500" marL="635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a:solidFill>
                            <a:srgbClr val="FFFFFF"/>
                          </a:solidFill>
                          <a:latin typeface="Lato"/>
                          <a:ea typeface="Lato"/>
                          <a:cs typeface="Lato"/>
                          <a:sym typeface="Lato"/>
                        </a:rPr>
                        <a:t>Face Semantic Distance(FSD)</a:t>
                      </a:r>
                      <a:endParaRPr b="1">
                        <a:solidFill>
                          <a:srgbClr val="FFFFFF"/>
                        </a:solidFill>
                        <a:latin typeface="Lato"/>
                        <a:ea typeface="Lato"/>
                        <a:cs typeface="Lato"/>
                        <a:sym typeface="Lato"/>
                      </a:endParaRPr>
                    </a:p>
                  </a:txBody>
                  <a:tcPr marT="63500" marB="63500" marR="63500" marL="635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a:solidFill>
                            <a:srgbClr val="FFFFFF"/>
                          </a:solidFill>
                          <a:latin typeface="Lato"/>
                          <a:ea typeface="Lato"/>
                          <a:cs typeface="Lato"/>
                          <a:sym typeface="Lato"/>
                        </a:rPr>
                        <a:t>Face Semantic Similarity(FSS)(%)</a:t>
                      </a:r>
                      <a:endParaRPr b="1">
                        <a:solidFill>
                          <a:srgbClr val="FFFFFF"/>
                        </a:solidFill>
                        <a:latin typeface="Lato"/>
                        <a:ea typeface="Lato"/>
                        <a:cs typeface="Lato"/>
                        <a:sym typeface="Lato"/>
                      </a:endParaRPr>
                    </a:p>
                  </a:txBody>
                  <a:tcPr marT="63500" marB="63500" marR="63500" marL="635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solidFill>
                      <a:schemeClr val="dk1"/>
                    </a:solidFill>
                  </a:tcPr>
                </a:tc>
              </a:tr>
              <a:tr h="723525">
                <a:tc>
                  <a:txBody>
                    <a:bodyPr/>
                    <a:lstStyle/>
                    <a:p>
                      <a:pPr indent="0" lvl="0" marL="0" rtl="0" algn="l">
                        <a:spcBef>
                          <a:spcPts val="0"/>
                        </a:spcBef>
                        <a:spcAft>
                          <a:spcPts val="0"/>
                        </a:spcAft>
                        <a:buNone/>
                      </a:pPr>
                      <a:r>
                        <a:rPr lang="en">
                          <a:latin typeface="Lato"/>
                          <a:ea typeface="Lato"/>
                          <a:cs typeface="Lato"/>
                          <a:sym typeface="Lato"/>
                        </a:rPr>
                        <a:t>DCGAN </a:t>
                      </a:r>
                      <a:endParaRPr>
                        <a:latin typeface="Lato"/>
                        <a:ea typeface="Lato"/>
                        <a:cs typeface="Lato"/>
                        <a:sym typeface="Lato"/>
                      </a:endParaRPr>
                    </a:p>
                  </a:txBody>
                  <a:tcPr marT="63500" marB="63500" marR="63500" marL="635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Lato"/>
                          <a:ea typeface="Lato"/>
                          <a:cs typeface="Lato"/>
                          <a:sym typeface="Lato"/>
                        </a:rPr>
                        <a:t>8.465</a:t>
                      </a:r>
                      <a:endParaRPr>
                        <a:latin typeface="Lato"/>
                        <a:ea typeface="Lato"/>
                        <a:cs typeface="Lato"/>
                        <a:sym typeface="Lato"/>
                      </a:endParaRPr>
                    </a:p>
                  </a:txBody>
                  <a:tcPr marT="63500" marB="63500" marR="63500" marL="635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Lato"/>
                          <a:ea typeface="Lato"/>
                          <a:cs typeface="Lato"/>
                          <a:sym typeface="Lato"/>
                        </a:rPr>
                        <a:t>48.9</a:t>
                      </a:r>
                      <a:endParaRPr>
                        <a:latin typeface="Lato"/>
                        <a:ea typeface="Lato"/>
                        <a:cs typeface="Lato"/>
                        <a:sym typeface="Lato"/>
                      </a:endParaRPr>
                    </a:p>
                  </a:txBody>
                  <a:tcPr marT="63500" marB="63500" marR="63500" marL="635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455725">
                <a:tc>
                  <a:txBody>
                    <a:bodyPr/>
                    <a:lstStyle/>
                    <a:p>
                      <a:pPr indent="0" lvl="0" marL="0" rtl="0" algn="l">
                        <a:spcBef>
                          <a:spcPts val="0"/>
                        </a:spcBef>
                        <a:spcAft>
                          <a:spcPts val="0"/>
                        </a:spcAft>
                        <a:buNone/>
                      </a:pPr>
                      <a:r>
                        <a:rPr lang="en">
                          <a:latin typeface="Lato"/>
                          <a:ea typeface="Lato"/>
                          <a:cs typeface="Lato"/>
                          <a:sym typeface="Lato"/>
                        </a:rPr>
                        <a:t>ArtistGAN </a:t>
                      </a:r>
                      <a:endParaRPr>
                        <a:latin typeface="Lato"/>
                        <a:ea typeface="Lato"/>
                        <a:cs typeface="Lato"/>
                        <a:sym typeface="Lato"/>
                      </a:endParaRPr>
                    </a:p>
                  </a:txBody>
                  <a:tcPr marT="63500" marB="63500" marR="63500" marL="635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Lato"/>
                          <a:ea typeface="Lato"/>
                          <a:cs typeface="Lato"/>
                          <a:sym typeface="Lato"/>
                        </a:rPr>
                        <a:t>3.765</a:t>
                      </a:r>
                      <a:endParaRPr>
                        <a:latin typeface="Lato"/>
                        <a:ea typeface="Lato"/>
                        <a:cs typeface="Lato"/>
                        <a:sym typeface="Lato"/>
                      </a:endParaRPr>
                    </a:p>
                  </a:txBody>
                  <a:tcPr marT="63500" marB="63500" marR="63500" marL="635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Lato"/>
                          <a:ea typeface="Lato"/>
                          <a:cs typeface="Lato"/>
                          <a:sym typeface="Lato"/>
                        </a:rPr>
                        <a:t>60.8</a:t>
                      </a:r>
                      <a:endParaRPr>
                        <a:latin typeface="Lato"/>
                        <a:ea typeface="Lato"/>
                        <a:cs typeface="Lato"/>
                        <a:sym typeface="Lato"/>
                      </a:endParaRPr>
                    </a:p>
                  </a:txBody>
                  <a:tcPr marT="63500" marB="63500" marR="63500" marL="635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bl>
          </a:graphicData>
        </a:graphic>
      </p:graphicFrame>
      <p:sp>
        <p:nvSpPr>
          <p:cNvPr id="481" name="Google Shape;481;p60"/>
          <p:cNvSpPr txBox="1"/>
          <p:nvPr>
            <p:ph type="title"/>
          </p:nvPr>
        </p:nvSpPr>
        <p:spPr>
          <a:xfrm>
            <a:off x="2410100" y="6513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RESULTS</a:t>
            </a:r>
            <a:endParaRPr>
              <a:solidFill>
                <a:schemeClr val="dk1"/>
              </a:solidFill>
            </a:endParaRPr>
          </a:p>
        </p:txBody>
      </p:sp>
      <p:sp>
        <p:nvSpPr>
          <p:cNvPr id="482" name="Google Shape;482;p60"/>
          <p:cNvSpPr txBox="1"/>
          <p:nvPr/>
        </p:nvSpPr>
        <p:spPr>
          <a:xfrm>
            <a:off x="2502375" y="1359700"/>
            <a:ext cx="6203100" cy="63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solidFill>
                  <a:schemeClr val="dk2"/>
                </a:solidFill>
                <a:latin typeface="Lato"/>
                <a:ea typeface="Lato"/>
                <a:cs typeface="Lato"/>
                <a:sym typeface="Lato"/>
              </a:rPr>
              <a:t>Average FSD and FSS scores for randomly selected inputs on prepared annotated image-description pair dataset:</a:t>
            </a:r>
            <a:endParaRPr>
              <a:solidFill>
                <a:schemeClr val="dk2"/>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1"/>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EXPERIMENTAL SETUP</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PROBLEM STATEMENT</a:t>
            </a:r>
            <a:endParaRPr>
              <a:solidFill>
                <a:schemeClr val="dk1"/>
              </a:solidFill>
            </a:endParaRPr>
          </a:p>
        </p:txBody>
      </p:sp>
      <p:sp>
        <p:nvSpPr>
          <p:cNvPr id="103" name="Google Shape;103;p17"/>
          <p:cNvSpPr txBox="1"/>
          <p:nvPr>
            <p:ph idx="1" type="body"/>
          </p:nvPr>
        </p:nvSpPr>
        <p:spPr>
          <a:xfrm>
            <a:off x="2410100" y="1595775"/>
            <a:ext cx="6321600" cy="133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2"/>
              </a:buClr>
              <a:buSzPts val="1100"/>
              <a:buFont typeface="Arial"/>
              <a:buNone/>
            </a:pPr>
            <a:r>
              <a:rPr lang="en"/>
              <a:t>To generate images of human faces from their descriptions given in textual format.</a:t>
            </a:r>
            <a:endParaRPr>
              <a:solidFill>
                <a:srgbClr val="000000"/>
              </a:solidFill>
            </a:endParaRPr>
          </a:p>
        </p:txBody>
      </p:sp>
      <p:sp>
        <p:nvSpPr>
          <p:cNvPr id="104" name="Google Shape;104;p17"/>
          <p:cNvSpPr txBox="1"/>
          <p:nvPr>
            <p:ph idx="1" type="body"/>
          </p:nvPr>
        </p:nvSpPr>
        <p:spPr>
          <a:xfrm>
            <a:off x="2410100" y="3388900"/>
            <a:ext cx="1745700" cy="828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000000"/>
                </a:solidFill>
              </a:rPr>
              <a:t>Face Description</a:t>
            </a:r>
            <a:endParaRPr>
              <a:solidFill>
                <a:srgbClr val="000000"/>
              </a:solidFill>
            </a:endParaRPr>
          </a:p>
        </p:txBody>
      </p:sp>
      <p:cxnSp>
        <p:nvCxnSpPr>
          <p:cNvPr id="105" name="Google Shape;105;p17"/>
          <p:cNvCxnSpPr>
            <a:stCxn id="104" idx="3"/>
            <a:endCxn id="106" idx="1"/>
          </p:cNvCxnSpPr>
          <p:nvPr/>
        </p:nvCxnSpPr>
        <p:spPr>
          <a:xfrm>
            <a:off x="4155800" y="3803050"/>
            <a:ext cx="1019100" cy="0"/>
          </a:xfrm>
          <a:prstGeom prst="straightConnector1">
            <a:avLst/>
          </a:prstGeom>
          <a:noFill/>
          <a:ln cap="flat" cmpd="sng" w="9525">
            <a:solidFill>
              <a:srgbClr val="000000"/>
            </a:solidFill>
            <a:prstDash val="solid"/>
            <a:round/>
            <a:headEnd len="med" w="med" type="none"/>
            <a:tailEnd len="med" w="med" type="triangle"/>
          </a:ln>
        </p:spPr>
      </p:cxnSp>
      <p:sp>
        <p:nvSpPr>
          <p:cNvPr id="106" name="Google Shape;106;p17"/>
          <p:cNvSpPr/>
          <p:nvPr/>
        </p:nvSpPr>
        <p:spPr>
          <a:xfrm>
            <a:off x="5174813" y="3349188"/>
            <a:ext cx="1644100" cy="907725"/>
          </a:xfrm>
          <a:prstGeom prst="flowChartProcess">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FFFFF"/>
                </a:solidFill>
              </a:rPr>
              <a:t>ArtistGAN</a:t>
            </a:r>
            <a:endParaRPr b="1" sz="2200">
              <a:solidFill>
                <a:srgbClr val="FFFFFF"/>
              </a:solidFill>
            </a:endParaRPr>
          </a:p>
        </p:txBody>
      </p:sp>
      <p:cxnSp>
        <p:nvCxnSpPr>
          <p:cNvPr id="107" name="Google Shape;107;p17"/>
          <p:cNvCxnSpPr>
            <a:stCxn id="106" idx="3"/>
          </p:cNvCxnSpPr>
          <p:nvPr/>
        </p:nvCxnSpPr>
        <p:spPr>
          <a:xfrm>
            <a:off x="6818913" y="3803050"/>
            <a:ext cx="1010700" cy="3300"/>
          </a:xfrm>
          <a:prstGeom prst="straightConnector1">
            <a:avLst/>
          </a:prstGeom>
          <a:noFill/>
          <a:ln cap="flat" cmpd="sng" w="9525">
            <a:solidFill>
              <a:srgbClr val="000000"/>
            </a:solidFill>
            <a:prstDash val="solid"/>
            <a:round/>
            <a:headEnd len="med" w="med" type="none"/>
            <a:tailEnd len="med" w="med" type="triangle"/>
          </a:ln>
        </p:spPr>
      </p:cxnSp>
      <p:sp>
        <p:nvSpPr>
          <p:cNvPr id="108" name="Google Shape;108;p17"/>
          <p:cNvSpPr/>
          <p:nvPr/>
        </p:nvSpPr>
        <p:spPr>
          <a:xfrm>
            <a:off x="7854850" y="3403075"/>
            <a:ext cx="830400" cy="828300"/>
          </a:xfrm>
          <a:prstGeom prst="roundRect">
            <a:avLst>
              <a:gd fmla="val 16667"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Face Image</a:t>
            </a:r>
            <a:endParaRPr b="1" sz="12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2"/>
          <p:cNvSpPr txBox="1"/>
          <p:nvPr>
            <p:ph type="title"/>
          </p:nvPr>
        </p:nvSpPr>
        <p:spPr>
          <a:xfrm>
            <a:off x="303300" y="1173575"/>
            <a:ext cx="8520600" cy="388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Lato"/>
                <a:ea typeface="Lato"/>
                <a:cs typeface="Lato"/>
                <a:sym typeface="Lato"/>
              </a:rPr>
              <a:t>Programming language:</a:t>
            </a:r>
            <a:r>
              <a:rPr b="0" lang="en" sz="2400">
                <a:latin typeface="Lato"/>
                <a:ea typeface="Lato"/>
                <a:cs typeface="Lato"/>
                <a:sym typeface="Lato"/>
              </a:rPr>
              <a:t> Python(PyTorch)</a:t>
            </a:r>
            <a:endParaRPr b="0" sz="2400">
              <a:latin typeface="Lato"/>
              <a:ea typeface="Lato"/>
              <a:cs typeface="Lato"/>
              <a:sym typeface="Lato"/>
            </a:endParaRPr>
          </a:p>
          <a:p>
            <a:pPr indent="0" lvl="0" marL="0" rtl="0" algn="l">
              <a:spcBef>
                <a:spcPts val="0"/>
              </a:spcBef>
              <a:spcAft>
                <a:spcPts val="0"/>
              </a:spcAft>
              <a:buNone/>
            </a:pPr>
            <a:r>
              <a:t/>
            </a:r>
            <a:endParaRPr sz="2400">
              <a:latin typeface="Lato"/>
              <a:ea typeface="Lato"/>
              <a:cs typeface="Lato"/>
              <a:sym typeface="Lato"/>
            </a:endParaRPr>
          </a:p>
          <a:p>
            <a:pPr indent="0" lvl="0" marL="0" rtl="0" algn="l">
              <a:spcBef>
                <a:spcPts val="0"/>
              </a:spcBef>
              <a:spcAft>
                <a:spcPts val="0"/>
              </a:spcAft>
              <a:buNone/>
            </a:pPr>
            <a:r>
              <a:rPr lang="en" sz="2400">
                <a:latin typeface="Lato"/>
                <a:ea typeface="Lato"/>
                <a:cs typeface="Lato"/>
                <a:sym typeface="Lato"/>
              </a:rPr>
              <a:t>Libraries: </a:t>
            </a:r>
            <a:r>
              <a:rPr b="0" lang="en" sz="2400">
                <a:latin typeface="Lato"/>
                <a:ea typeface="Lato"/>
                <a:cs typeface="Lato"/>
                <a:sym typeface="Lato"/>
              </a:rPr>
              <a:t>Numpy, Pillow, Torch, TorchVision, etc.</a:t>
            </a:r>
            <a:endParaRPr b="0" sz="2400">
              <a:latin typeface="Lato"/>
              <a:ea typeface="Lato"/>
              <a:cs typeface="Lato"/>
              <a:sym typeface="Lato"/>
            </a:endParaRPr>
          </a:p>
          <a:p>
            <a:pPr indent="0" lvl="0" marL="0" rtl="0" algn="l">
              <a:spcBef>
                <a:spcPts val="0"/>
              </a:spcBef>
              <a:spcAft>
                <a:spcPts val="0"/>
              </a:spcAft>
              <a:buNone/>
            </a:pPr>
            <a:r>
              <a:t/>
            </a:r>
            <a:endParaRPr sz="2400">
              <a:latin typeface="Lato"/>
              <a:ea typeface="Lato"/>
              <a:cs typeface="Lato"/>
              <a:sym typeface="Lato"/>
            </a:endParaRPr>
          </a:p>
          <a:p>
            <a:pPr indent="0" lvl="0" marL="0" rtl="0" algn="l">
              <a:spcBef>
                <a:spcPts val="0"/>
              </a:spcBef>
              <a:spcAft>
                <a:spcPts val="0"/>
              </a:spcAft>
              <a:buNone/>
            </a:pPr>
            <a:r>
              <a:rPr lang="en" sz="2400">
                <a:latin typeface="Lato"/>
                <a:ea typeface="Lato"/>
                <a:cs typeface="Lato"/>
                <a:sym typeface="Lato"/>
              </a:rPr>
              <a:t>System Configuration:</a:t>
            </a:r>
            <a:endParaRPr sz="2400">
              <a:latin typeface="Lato"/>
              <a:ea typeface="Lato"/>
              <a:cs typeface="Lato"/>
              <a:sym typeface="Lato"/>
            </a:endParaRPr>
          </a:p>
          <a:p>
            <a:pPr indent="0" lvl="0" marL="0" rtl="0" algn="l">
              <a:spcBef>
                <a:spcPts val="0"/>
              </a:spcBef>
              <a:spcAft>
                <a:spcPts val="0"/>
              </a:spcAft>
              <a:buNone/>
            </a:pPr>
            <a:r>
              <a:rPr lang="en" sz="2400">
                <a:latin typeface="Lato"/>
                <a:ea typeface="Lato"/>
                <a:cs typeface="Lato"/>
                <a:sym typeface="Lato"/>
              </a:rPr>
              <a:t>	Processor: </a:t>
            </a:r>
            <a:r>
              <a:rPr b="0" lang="en" sz="2400">
                <a:latin typeface="Lato"/>
                <a:ea typeface="Lato"/>
                <a:cs typeface="Lato"/>
                <a:sym typeface="Lato"/>
              </a:rPr>
              <a:t>Intel Xeon @ 2.30 GHz</a:t>
            </a:r>
            <a:endParaRPr b="0" sz="2400">
              <a:latin typeface="Lato"/>
              <a:ea typeface="Lato"/>
              <a:cs typeface="Lato"/>
              <a:sym typeface="Lato"/>
            </a:endParaRPr>
          </a:p>
          <a:p>
            <a:pPr indent="0" lvl="0" marL="0" rtl="0" algn="l">
              <a:spcBef>
                <a:spcPts val="0"/>
              </a:spcBef>
              <a:spcAft>
                <a:spcPts val="0"/>
              </a:spcAft>
              <a:buNone/>
            </a:pPr>
            <a:r>
              <a:rPr lang="en" sz="2400">
                <a:latin typeface="Lato"/>
                <a:ea typeface="Lato"/>
                <a:cs typeface="Lato"/>
                <a:sym typeface="Lato"/>
              </a:rPr>
              <a:t>	RAM: </a:t>
            </a:r>
            <a:r>
              <a:rPr b="0" lang="en" sz="2400">
                <a:latin typeface="Lato"/>
                <a:ea typeface="Lato"/>
                <a:cs typeface="Lato"/>
                <a:sym typeface="Lato"/>
              </a:rPr>
              <a:t>16g</a:t>
            </a:r>
            <a:r>
              <a:rPr b="0" lang="en" sz="2400">
                <a:latin typeface="Lato"/>
                <a:ea typeface="Lato"/>
                <a:cs typeface="Lato"/>
                <a:sym typeface="Lato"/>
              </a:rPr>
              <a:t>b</a:t>
            </a:r>
            <a:endParaRPr b="0" sz="2400">
              <a:latin typeface="Lato"/>
              <a:ea typeface="Lato"/>
              <a:cs typeface="Lato"/>
              <a:sym typeface="Lato"/>
            </a:endParaRPr>
          </a:p>
          <a:p>
            <a:pPr indent="0" lvl="0" marL="0" rtl="0" algn="l">
              <a:spcBef>
                <a:spcPts val="0"/>
              </a:spcBef>
              <a:spcAft>
                <a:spcPts val="0"/>
              </a:spcAft>
              <a:buNone/>
            </a:pPr>
            <a:r>
              <a:rPr b="0" lang="en" sz="2400">
                <a:latin typeface="Lato"/>
                <a:ea typeface="Lato"/>
                <a:cs typeface="Lato"/>
                <a:sym typeface="Lato"/>
              </a:rPr>
              <a:t>	</a:t>
            </a:r>
            <a:r>
              <a:rPr lang="en" sz="2400">
                <a:latin typeface="Lato"/>
                <a:ea typeface="Lato"/>
                <a:cs typeface="Lato"/>
                <a:sym typeface="Lato"/>
              </a:rPr>
              <a:t>GPU: </a:t>
            </a:r>
            <a:r>
              <a:rPr b="0" lang="en" sz="2400">
                <a:latin typeface="Lato"/>
                <a:ea typeface="Lato"/>
                <a:cs typeface="Lato"/>
                <a:sym typeface="Lato"/>
              </a:rPr>
              <a:t>Google Colab and Kaggle - Tesla</a:t>
            </a:r>
            <a:r>
              <a:rPr b="0" lang="en" sz="2400">
                <a:latin typeface="Lato"/>
                <a:ea typeface="Lato"/>
                <a:cs typeface="Lato"/>
                <a:sym typeface="Lato"/>
              </a:rPr>
              <a:t> T4 and K80</a:t>
            </a:r>
            <a:endParaRPr b="0" sz="2400">
              <a:latin typeface="Lato"/>
              <a:ea typeface="Lato"/>
              <a:cs typeface="Lato"/>
              <a:sym typeface="Lato"/>
            </a:endParaRPr>
          </a:p>
          <a:p>
            <a:pPr indent="0" lvl="0" marL="0" rtl="0" algn="l">
              <a:spcBef>
                <a:spcPts val="0"/>
              </a:spcBef>
              <a:spcAft>
                <a:spcPts val="0"/>
              </a:spcAft>
              <a:buNone/>
            </a:pPr>
            <a:r>
              <a:rPr b="0" lang="en" sz="2400">
                <a:latin typeface="Lato"/>
                <a:ea typeface="Lato"/>
                <a:cs typeface="Lato"/>
                <a:sym typeface="Lato"/>
              </a:rPr>
              <a:t>	</a:t>
            </a:r>
            <a:endParaRPr b="0" sz="2400">
              <a:latin typeface="Lato"/>
              <a:ea typeface="Lato"/>
              <a:cs typeface="Lato"/>
              <a:sym typeface="Lato"/>
            </a:endParaRPr>
          </a:p>
          <a:p>
            <a:pPr indent="0" lvl="0" marL="0" rtl="0" algn="l">
              <a:spcBef>
                <a:spcPts val="0"/>
              </a:spcBef>
              <a:spcAft>
                <a:spcPts val="0"/>
              </a:spcAft>
              <a:buNone/>
            </a:pPr>
            <a:r>
              <a:t/>
            </a:r>
            <a:endParaRPr b="0" sz="2400">
              <a:latin typeface="Lato"/>
              <a:ea typeface="Lato"/>
              <a:cs typeface="Lato"/>
              <a:sym typeface="Lato"/>
            </a:endParaRPr>
          </a:p>
          <a:p>
            <a:pPr indent="0" lvl="0" marL="0" rtl="0" algn="just">
              <a:lnSpc>
                <a:spcPct val="115000"/>
              </a:lnSpc>
              <a:spcBef>
                <a:spcPts val="0"/>
              </a:spcBef>
              <a:spcAft>
                <a:spcPts val="0"/>
              </a:spcAft>
              <a:buClr>
                <a:schemeClr val="dk2"/>
              </a:buClr>
              <a:buSzPts val="1100"/>
              <a:buFont typeface="Arial"/>
              <a:buNone/>
            </a:pPr>
            <a:r>
              <a:t/>
            </a:r>
            <a:endParaRPr b="0" sz="2400">
              <a:latin typeface="Lato"/>
              <a:ea typeface="Lato"/>
              <a:cs typeface="Lato"/>
              <a:sym typeface="Lato"/>
            </a:endParaRPr>
          </a:p>
        </p:txBody>
      </p:sp>
      <p:sp>
        <p:nvSpPr>
          <p:cNvPr id="493" name="Google Shape;493;p62"/>
          <p:cNvSpPr txBox="1"/>
          <p:nvPr>
            <p:ph type="title"/>
          </p:nvPr>
        </p:nvSpPr>
        <p:spPr>
          <a:xfrm>
            <a:off x="311700" y="26182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EXPERIMENTAL SETUP</a:t>
            </a:r>
            <a:endParaRPr>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3"/>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CONCLUSION</a:t>
            </a:r>
            <a:endParaRPr>
              <a:solidFill>
                <a:schemeClr val="dk1"/>
              </a:solidFill>
            </a:endParaRPr>
          </a:p>
        </p:txBody>
      </p:sp>
      <p:sp>
        <p:nvSpPr>
          <p:cNvPr id="499" name="Google Shape;499;p63"/>
          <p:cNvSpPr txBox="1"/>
          <p:nvPr>
            <p:ph idx="1" type="body"/>
          </p:nvPr>
        </p:nvSpPr>
        <p:spPr>
          <a:xfrm>
            <a:off x="2400250" y="1286775"/>
            <a:ext cx="6489600" cy="33699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
              <a:t>This architecture can be used as a baseline model for this completely new domain.</a:t>
            </a:r>
            <a:endParaRPr/>
          </a:p>
          <a:p>
            <a:pPr indent="-342900" lvl="0" marL="457200" rtl="0" algn="just">
              <a:spcBef>
                <a:spcPts val="1600"/>
              </a:spcBef>
              <a:spcAft>
                <a:spcPts val="0"/>
              </a:spcAft>
              <a:buSzPts val="1800"/>
              <a:buChar char="●"/>
            </a:pPr>
            <a:r>
              <a:rPr lang="en"/>
              <a:t>The generated images are consistent and in accordance with the input description given. Images can be tweaked to generate images that enriches the textual description.</a:t>
            </a:r>
            <a:endParaRPr/>
          </a:p>
          <a:p>
            <a:pPr indent="-342900" lvl="0" marL="457200" rtl="0" algn="just">
              <a:spcBef>
                <a:spcPts val="1600"/>
              </a:spcBef>
              <a:spcAft>
                <a:spcPts val="0"/>
              </a:spcAft>
              <a:buSzPts val="1800"/>
              <a:buChar char="●"/>
            </a:pPr>
            <a:r>
              <a:rPr lang="en"/>
              <a:t>Generated images can be used as reference images for future research. </a:t>
            </a:r>
            <a:endParaRPr/>
          </a:p>
          <a:p>
            <a:pPr indent="-342900" lvl="0" marL="457200" rtl="0" algn="just">
              <a:spcBef>
                <a:spcPts val="1600"/>
              </a:spcBef>
              <a:spcAft>
                <a:spcPts val="1600"/>
              </a:spcAft>
              <a:buSzPts val="1800"/>
              <a:buChar char="●"/>
            </a:pPr>
            <a:r>
              <a:rPr lang="en"/>
              <a:t>A good score of FSS and FSD is obtained from this model.</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4"/>
          <p:cNvSpPr txBox="1"/>
          <p:nvPr>
            <p:ph idx="1" type="body"/>
          </p:nvPr>
        </p:nvSpPr>
        <p:spPr>
          <a:xfrm>
            <a:off x="2400247" y="1409950"/>
            <a:ext cx="6237300" cy="3002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 sz="1800"/>
              <a:t>Creating a</a:t>
            </a:r>
            <a:r>
              <a:rPr lang="en" sz="1800"/>
              <a:t>n improved dataset with better image qualities and descriptions, that will significantly enhance the results.</a:t>
            </a:r>
            <a:endParaRPr sz="1800"/>
          </a:p>
          <a:p>
            <a:pPr indent="-342900" lvl="0" marL="457200" rtl="0" algn="just">
              <a:spcBef>
                <a:spcPts val="1000"/>
              </a:spcBef>
              <a:spcAft>
                <a:spcPts val="0"/>
              </a:spcAft>
              <a:buSzPts val="1800"/>
              <a:buChar char="●"/>
            </a:pPr>
            <a:r>
              <a:rPr lang="en" sz="1800"/>
              <a:t>An effective strategy is required during feature tuning to decrease correlation between features.</a:t>
            </a:r>
            <a:endParaRPr sz="1800"/>
          </a:p>
          <a:p>
            <a:pPr indent="-342900" lvl="0" marL="457200" rtl="0" algn="just">
              <a:spcBef>
                <a:spcPts val="1000"/>
              </a:spcBef>
              <a:spcAft>
                <a:spcPts val="0"/>
              </a:spcAft>
              <a:buSzPts val="1800"/>
              <a:buChar char="●"/>
            </a:pPr>
            <a:r>
              <a:rPr lang="en" sz="1800"/>
              <a:t>Extending the work to create animated faces.</a:t>
            </a:r>
            <a:endParaRPr sz="1800"/>
          </a:p>
          <a:p>
            <a:pPr indent="0" lvl="0" marL="0" rtl="0" algn="just">
              <a:spcBef>
                <a:spcPts val="1000"/>
              </a:spcBef>
              <a:spcAft>
                <a:spcPts val="0"/>
              </a:spcAft>
              <a:buNone/>
            </a:pPr>
            <a:r>
              <a:t/>
            </a:r>
            <a:endParaRPr sz="1800"/>
          </a:p>
          <a:p>
            <a:pPr indent="0" lvl="0" marL="0" rtl="0" algn="l">
              <a:spcBef>
                <a:spcPts val="1000"/>
              </a:spcBef>
              <a:spcAft>
                <a:spcPts val="1600"/>
              </a:spcAft>
              <a:buNone/>
            </a:pPr>
            <a:r>
              <a:t/>
            </a:r>
            <a:endParaRPr sz="1800"/>
          </a:p>
        </p:txBody>
      </p:sp>
      <p:sp>
        <p:nvSpPr>
          <p:cNvPr id="505" name="Google Shape;505;p6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FUTURE WORK</a:t>
            </a:r>
            <a:endParaRPr>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REFERENCES</a:t>
            </a:r>
            <a:endParaRPr>
              <a:solidFill>
                <a:schemeClr val="dk1"/>
              </a:solidFill>
            </a:endParaRPr>
          </a:p>
        </p:txBody>
      </p:sp>
      <p:sp>
        <p:nvSpPr>
          <p:cNvPr id="511" name="Google Shape;511;p65"/>
          <p:cNvSpPr txBox="1"/>
          <p:nvPr>
            <p:ph idx="1" type="body"/>
          </p:nvPr>
        </p:nvSpPr>
        <p:spPr>
          <a:xfrm>
            <a:off x="2400250" y="1384025"/>
            <a:ext cx="6321600" cy="3157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highlight>
                  <a:srgbClr val="FFFFFF"/>
                </a:highlight>
              </a:rPr>
              <a:t>[1] Goodfellow, I., Pouget-Abadie, J., Mirza, M., Xu, B., Warde-Farley, D., Ozair, S., ... &amp; Bengio, Y. (2014). Generative adversarial nets. In Advances in neural information processing systems (pp. 2672-2680).</a:t>
            </a:r>
            <a:endParaRPr b="1" i="1" sz="1100">
              <a:solidFill>
                <a:srgbClr val="000000"/>
              </a:solidFill>
            </a:endParaRPr>
          </a:p>
          <a:p>
            <a:pPr indent="0" lvl="0" marL="0" rtl="0" algn="l">
              <a:lnSpc>
                <a:spcPct val="100000"/>
              </a:lnSpc>
              <a:spcBef>
                <a:spcPts val="1600"/>
              </a:spcBef>
              <a:spcAft>
                <a:spcPts val="0"/>
              </a:spcAft>
              <a:buNone/>
            </a:pPr>
            <a:r>
              <a:rPr lang="en" sz="1100">
                <a:solidFill>
                  <a:srgbClr val="000000"/>
                </a:solidFill>
              </a:rPr>
              <a:t>[2] </a:t>
            </a:r>
            <a:r>
              <a:rPr lang="en" sz="1100">
                <a:highlight>
                  <a:srgbClr val="FFFFFF"/>
                </a:highlight>
              </a:rPr>
              <a:t>Reed, S., Akata, Z., Yan, X., Logeswaran, L., Schiele, B., &amp; Lee, H. (2016). Generative adversarial text to image synthesis. arXiv preprint arXiv:1605.05396.</a:t>
            </a:r>
            <a:endParaRPr sz="1100">
              <a:highlight>
                <a:srgbClr val="FFFFFF"/>
              </a:highlight>
            </a:endParaRPr>
          </a:p>
          <a:p>
            <a:pPr indent="0" lvl="0" marL="0" rtl="0" algn="l">
              <a:lnSpc>
                <a:spcPct val="100000"/>
              </a:lnSpc>
              <a:spcBef>
                <a:spcPts val="1600"/>
              </a:spcBef>
              <a:spcAft>
                <a:spcPts val="0"/>
              </a:spcAft>
              <a:buNone/>
            </a:pPr>
            <a:r>
              <a:rPr lang="en" sz="1100">
                <a:highlight>
                  <a:srgbClr val="FFFFFF"/>
                </a:highlight>
              </a:rPr>
              <a:t>[3] T. Karras, T. Aila, S. Laine, and J. Lehtinen. Progressive growing of gans for improved quality, stability, and variation. In international conference on learning representations, 2018.</a:t>
            </a:r>
            <a:endParaRPr sz="1100">
              <a:highlight>
                <a:srgbClr val="FFFFFF"/>
              </a:highlight>
            </a:endParaRPr>
          </a:p>
          <a:p>
            <a:pPr indent="0" lvl="0" marL="0" rtl="0" algn="l">
              <a:lnSpc>
                <a:spcPct val="100000"/>
              </a:lnSpc>
              <a:spcBef>
                <a:spcPts val="1600"/>
              </a:spcBef>
              <a:spcAft>
                <a:spcPts val="0"/>
              </a:spcAft>
              <a:buNone/>
            </a:pPr>
            <a:r>
              <a:rPr lang="en" sz="1100">
                <a:highlight>
                  <a:srgbClr val="FFFFFF"/>
                </a:highlight>
              </a:rPr>
              <a:t>[4] H. Zhang, T. Xu, and H. Li. Stackgan: Text to photo-realistic image synthesis with stacked generative adversarial networks. In international conference on computer vision, pages 5908–5916, 2017.</a:t>
            </a:r>
            <a:endParaRPr sz="1100">
              <a:highlight>
                <a:srgbClr val="FFFFFF"/>
              </a:highlight>
            </a:endParaRPr>
          </a:p>
          <a:p>
            <a:pPr indent="0" lvl="0" marL="0" rtl="0" algn="l">
              <a:lnSpc>
                <a:spcPct val="100000"/>
              </a:lnSpc>
              <a:spcBef>
                <a:spcPts val="1600"/>
              </a:spcBef>
              <a:spcAft>
                <a:spcPts val="1600"/>
              </a:spcAft>
              <a:buNone/>
            </a:pPr>
            <a:r>
              <a:rPr lang="en" sz="1100">
                <a:highlight>
                  <a:srgbClr val="FFFFFF"/>
                </a:highlight>
              </a:rPr>
              <a:t>[5] Schroff, F., Kalenichenko, D., &amp; Philbin, J. (2015). Facenet: A unified embedding for face recognition and clustering. In Proceedings of the IEEE conference on computer vision and pattern recognition (pp. 815-823).</a:t>
            </a:r>
            <a:endParaRPr sz="1100">
              <a:highlight>
                <a:srgbClr val="FFFFFF"/>
              </a:high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REFERENCES</a:t>
            </a:r>
            <a:endParaRPr>
              <a:solidFill>
                <a:schemeClr val="dk1"/>
              </a:solidFill>
            </a:endParaRPr>
          </a:p>
        </p:txBody>
      </p:sp>
      <p:sp>
        <p:nvSpPr>
          <p:cNvPr id="517" name="Google Shape;517;p66"/>
          <p:cNvSpPr txBox="1"/>
          <p:nvPr>
            <p:ph idx="1" type="body"/>
          </p:nvPr>
        </p:nvSpPr>
        <p:spPr>
          <a:xfrm>
            <a:off x="2400250" y="1307825"/>
            <a:ext cx="6321600" cy="3157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highlight>
                  <a:srgbClr val="FFFFFF"/>
                </a:highlight>
              </a:rPr>
              <a:t>[6] </a:t>
            </a:r>
            <a:r>
              <a:rPr lang="en" sz="1100"/>
              <a:t>Conneau, Alexis &amp; Kiela, Douwe &amp; Schwenk, Holger &amp; Barrault, Loïc &amp; Bordes, Antoine.(2017). Supervised Learning of Universal Sentence Representations from Natural Language Inference Data. 670-680. 10.18653/v1/D17-1070.</a:t>
            </a:r>
            <a:endParaRPr sz="1100"/>
          </a:p>
          <a:p>
            <a:pPr indent="0" lvl="0" marL="0" rtl="0" algn="l">
              <a:lnSpc>
                <a:spcPct val="100000"/>
              </a:lnSpc>
              <a:spcBef>
                <a:spcPts val="1600"/>
              </a:spcBef>
              <a:spcAft>
                <a:spcPts val="0"/>
              </a:spcAft>
              <a:buNone/>
            </a:pPr>
            <a:r>
              <a:rPr lang="en" sz="1100">
                <a:solidFill>
                  <a:srgbClr val="000000"/>
                </a:solidFill>
              </a:rPr>
              <a:t>[7] </a:t>
            </a:r>
            <a:r>
              <a:rPr lang="en" sz="1100">
                <a:highlight>
                  <a:srgbClr val="FFFFFF"/>
                </a:highlight>
              </a:rPr>
              <a:t>Z. Liu, P. Luo, X. Wang, and X. Tang. Deep learning face attributes in the wild. In international conference on computer vision, pages 3730–3738, 2015.</a:t>
            </a:r>
            <a:endParaRPr sz="1100">
              <a:highlight>
                <a:srgbClr val="FFFFFF"/>
              </a:highlight>
            </a:endParaRPr>
          </a:p>
          <a:p>
            <a:pPr indent="0" lvl="0" marL="0" rtl="0" algn="l">
              <a:lnSpc>
                <a:spcPct val="100000"/>
              </a:lnSpc>
              <a:spcBef>
                <a:spcPts val="1600"/>
              </a:spcBef>
              <a:spcAft>
                <a:spcPts val="0"/>
              </a:spcAft>
              <a:buNone/>
            </a:pPr>
            <a:r>
              <a:rPr lang="en" sz="1100">
                <a:highlight>
                  <a:srgbClr val="FFFFFF"/>
                </a:highlight>
              </a:rPr>
              <a:t>[8] Karras, T., Laine, S., &amp; Aila, T. (2018). A style-based generator architecture for generative adversarial networks. arXiv preprint arXiv:1812.04948.</a:t>
            </a:r>
            <a:endParaRPr sz="1100">
              <a:highlight>
                <a:srgbClr val="FFFFFF"/>
              </a:highlight>
            </a:endParaRPr>
          </a:p>
          <a:p>
            <a:pPr indent="0" lvl="0" marL="0" rtl="0" algn="l">
              <a:lnSpc>
                <a:spcPct val="100000"/>
              </a:lnSpc>
              <a:spcBef>
                <a:spcPts val="1600"/>
              </a:spcBef>
              <a:spcAft>
                <a:spcPts val="0"/>
              </a:spcAft>
              <a:buNone/>
            </a:pPr>
            <a:r>
              <a:rPr lang="en" sz="1100">
                <a:highlight>
                  <a:srgbClr val="FFFFFF"/>
                </a:highlight>
              </a:rPr>
              <a:t>[9] </a:t>
            </a:r>
            <a:r>
              <a:rPr lang="en" sz="1100">
                <a:highlight>
                  <a:srgbClr val="FFFFFF"/>
                </a:highlight>
                <a:uFill>
                  <a:noFill/>
                </a:uFill>
                <a:hlinkClick r:id="rId3"/>
              </a:rPr>
              <a:t>Gary B. Huang</a:t>
            </a:r>
            <a:r>
              <a:rPr lang="en" sz="1100">
                <a:highlight>
                  <a:srgbClr val="FFFFFF"/>
                </a:highlight>
              </a:rPr>
              <a:t>, Manu Ramesh, </a:t>
            </a:r>
            <a:r>
              <a:rPr lang="en" sz="1100">
                <a:highlight>
                  <a:srgbClr val="FFFFFF"/>
                </a:highlight>
                <a:uFill>
                  <a:noFill/>
                </a:uFill>
                <a:hlinkClick r:id="rId4"/>
              </a:rPr>
              <a:t>Tamara Berg</a:t>
            </a:r>
            <a:r>
              <a:rPr lang="en" sz="1100">
                <a:highlight>
                  <a:srgbClr val="FFFFFF"/>
                </a:highlight>
              </a:rPr>
              <a:t>, and </a:t>
            </a:r>
            <a:r>
              <a:rPr lang="en" sz="1100">
                <a:highlight>
                  <a:srgbClr val="FFFFFF"/>
                </a:highlight>
                <a:uFill>
                  <a:noFill/>
                </a:uFill>
                <a:hlinkClick r:id="rId5"/>
              </a:rPr>
              <a:t>Erik Learned-Miller</a:t>
            </a:r>
            <a:r>
              <a:rPr lang="en" sz="1100">
                <a:highlight>
                  <a:srgbClr val="FFFFFF"/>
                </a:highlight>
              </a:rPr>
              <a:t>. Labeled Faces in the Wild: A Database for Studying Face Recognition in Unconstrained Environments. University of Massachusetts, Amherst, Technical Report 07-49, October, 2007.</a:t>
            </a:r>
            <a:endParaRPr sz="1100">
              <a:highlight>
                <a:srgbClr val="FFFFFF"/>
              </a:highlight>
            </a:endParaRPr>
          </a:p>
          <a:p>
            <a:pPr indent="0" lvl="0" marL="0" rtl="0" algn="l">
              <a:lnSpc>
                <a:spcPct val="100000"/>
              </a:lnSpc>
              <a:spcBef>
                <a:spcPts val="1600"/>
              </a:spcBef>
              <a:spcAft>
                <a:spcPts val="1600"/>
              </a:spcAft>
              <a:buNone/>
            </a:pPr>
            <a:r>
              <a:rPr lang="en" sz="1100">
                <a:highlight>
                  <a:srgbClr val="FFFFFF"/>
                </a:highlight>
              </a:rPr>
              <a:t>[10] </a:t>
            </a:r>
            <a:r>
              <a:rPr lang="en" sz="1100">
                <a:highlight>
                  <a:srgbClr val="FFFFFF"/>
                </a:highlight>
              </a:rPr>
              <a:t>Gatt, A., Tanti, M., Muscat, A., Paggio, P., Farrugia, R.A., Borg, C., Camilleri, K.P., Rosner, M., &amp; Plas, L.V. (2018). Face2Text: Collecting an Annotated Image Description Corpus for the Generation of Rich Face Descriptions. CoRR, abs/1803.03827.</a:t>
            </a:r>
            <a:endParaRPr sz="1100">
              <a:highlight>
                <a:srgbClr val="FFFFFF"/>
              </a:high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REFERENCES</a:t>
            </a:r>
            <a:endParaRPr>
              <a:solidFill>
                <a:schemeClr val="dk1"/>
              </a:solidFill>
            </a:endParaRPr>
          </a:p>
        </p:txBody>
      </p:sp>
      <p:sp>
        <p:nvSpPr>
          <p:cNvPr id="523" name="Google Shape;523;p67"/>
          <p:cNvSpPr txBox="1"/>
          <p:nvPr>
            <p:ph idx="1" type="body"/>
          </p:nvPr>
        </p:nvSpPr>
        <p:spPr>
          <a:xfrm>
            <a:off x="2400250" y="1307825"/>
            <a:ext cx="6321600" cy="3157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000000"/>
                </a:solidFill>
                <a:highlight>
                  <a:srgbClr val="FFFFFF"/>
                </a:highlight>
              </a:rPr>
              <a:t>[11] </a:t>
            </a:r>
            <a:r>
              <a:rPr lang="en" sz="1100">
                <a:solidFill>
                  <a:srgbClr val="000000"/>
                </a:solidFill>
                <a:highlight>
                  <a:srgbClr val="FFFFFF"/>
                </a:highlight>
              </a:rPr>
              <a:t>Chen, X., Qing, L., He, X., Su, J., &amp; Peng, Y. (2018). From eyes to face synthesis: a new approach for human-centered smart surveillance. IEEE Access, 6, 14567-14575.</a:t>
            </a:r>
            <a:endParaRPr sz="1100">
              <a:solidFill>
                <a:srgbClr val="000000"/>
              </a:solidFill>
              <a:highlight>
                <a:srgbClr val="FFFFFF"/>
              </a:highlight>
            </a:endParaRPr>
          </a:p>
          <a:p>
            <a:pPr indent="0" lvl="0" marL="0" rtl="0" algn="l">
              <a:lnSpc>
                <a:spcPct val="100000"/>
              </a:lnSpc>
              <a:spcBef>
                <a:spcPts val="1600"/>
              </a:spcBef>
              <a:spcAft>
                <a:spcPts val="0"/>
              </a:spcAft>
              <a:buNone/>
            </a:pPr>
            <a:r>
              <a:rPr lang="en" sz="1100">
                <a:solidFill>
                  <a:srgbClr val="000000"/>
                </a:solidFill>
              </a:rPr>
              <a:t>[12] </a:t>
            </a:r>
            <a:r>
              <a:rPr lang="en" sz="1100">
                <a:solidFill>
                  <a:srgbClr val="000000"/>
                </a:solidFill>
                <a:highlight>
                  <a:srgbClr val="FFFFFF"/>
                </a:highlight>
              </a:rPr>
              <a:t>Howard, A. G., Zhu, M., Chen, B., Kalenichenko, D., Wang, W., Weyand, T., ... &amp; Adam, H. (2017). Mobilenets: Efficient convolutional neural networks for mobile vision applications. arXiv preprint arXiv:1704.04861.</a:t>
            </a:r>
            <a:endParaRPr sz="1100">
              <a:solidFill>
                <a:srgbClr val="000000"/>
              </a:solidFill>
              <a:highlight>
                <a:srgbClr val="FFFFFF"/>
              </a:highlight>
            </a:endParaRPr>
          </a:p>
          <a:p>
            <a:pPr indent="0" lvl="0" marL="0" rtl="0" algn="l">
              <a:lnSpc>
                <a:spcPct val="100000"/>
              </a:lnSpc>
              <a:spcBef>
                <a:spcPts val="1600"/>
              </a:spcBef>
              <a:spcAft>
                <a:spcPts val="0"/>
              </a:spcAft>
              <a:buNone/>
            </a:pPr>
            <a:r>
              <a:rPr lang="en" sz="1100">
                <a:solidFill>
                  <a:srgbClr val="000000"/>
                </a:solidFill>
                <a:highlight>
                  <a:srgbClr val="FFFFFF"/>
                </a:highlight>
              </a:rPr>
              <a:t>[13] T. Xu, P. Zhang, Q. Huang, H. Zhang, Z. Gan, X. Huang, and X. He. Attngan: Fine-grained text to image generation with attentional generative adversarial networks. In computer vision and pattern recognition, pages 1316–1324, 2018.</a:t>
            </a:r>
            <a:endParaRPr sz="1100">
              <a:solidFill>
                <a:srgbClr val="000000"/>
              </a:solidFill>
              <a:highlight>
                <a:srgbClr val="FFFFFF"/>
              </a:highlight>
            </a:endParaRPr>
          </a:p>
          <a:p>
            <a:pPr indent="0" lvl="0" marL="0" rtl="0" algn="l">
              <a:lnSpc>
                <a:spcPct val="100000"/>
              </a:lnSpc>
              <a:spcBef>
                <a:spcPts val="1600"/>
              </a:spcBef>
              <a:spcAft>
                <a:spcPts val="0"/>
              </a:spcAft>
              <a:buNone/>
            </a:pPr>
            <a:r>
              <a:rPr lang="en" sz="1100">
                <a:solidFill>
                  <a:srgbClr val="000000"/>
                </a:solidFill>
                <a:highlight>
                  <a:srgbClr val="FFFFFF"/>
                </a:highlight>
              </a:rPr>
              <a:t>[14] White, T. (2016). Sampling generative networks. arXiv preprint arXiv:1609.04468.</a:t>
            </a:r>
            <a:endParaRPr sz="1100">
              <a:solidFill>
                <a:srgbClr val="000000"/>
              </a:solidFill>
              <a:highlight>
                <a:srgbClr val="FFFFFF"/>
              </a:highlight>
            </a:endParaRPr>
          </a:p>
          <a:p>
            <a:pPr indent="0" lvl="0" marL="0" rtl="0" algn="l">
              <a:lnSpc>
                <a:spcPct val="100000"/>
              </a:lnSpc>
              <a:spcBef>
                <a:spcPts val="1600"/>
              </a:spcBef>
              <a:spcAft>
                <a:spcPts val="1600"/>
              </a:spcAft>
              <a:buNone/>
            </a:pPr>
            <a:r>
              <a:rPr lang="en" sz="1100">
                <a:solidFill>
                  <a:srgbClr val="000000"/>
                </a:solidFill>
                <a:highlight>
                  <a:srgbClr val="FFFFFF"/>
                </a:highlight>
              </a:rPr>
              <a:t>[15] S. Sharma, D. Suhubdy, V. Michalski, S. E. Kahou, and Y. Bengio. Chatpainter: Improving text to image generation using dialogue. arXiv: Computer Vision and Pattern Recognition, 2018.</a:t>
            </a:r>
            <a:endParaRPr sz="1100">
              <a:solidFill>
                <a:srgbClr val="000000"/>
              </a:solidFill>
              <a:highlight>
                <a:srgbClr val="FFFFFF"/>
              </a:high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REFERENCES</a:t>
            </a:r>
            <a:endParaRPr>
              <a:solidFill>
                <a:schemeClr val="dk1"/>
              </a:solidFill>
            </a:endParaRPr>
          </a:p>
        </p:txBody>
      </p:sp>
      <p:sp>
        <p:nvSpPr>
          <p:cNvPr id="529" name="Google Shape;529;p68"/>
          <p:cNvSpPr txBox="1"/>
          <p:nvPr>
            <p:ph idx="1" type="body"/>
          </p:nvPr>
        </p:nvSpPr>
        <p:spPr>
          <a:xfrm>
            <a:off x="2400250" y="1307825"/>
            <a:ext cx="6321600" cy="3157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000000"/>
                </a:solidFill>
                <a:highlight>
                  <a:srgbClr val="FFFFFF"/>
                </a:highlight>
              </a:rPr>
              <a:t>[16] </a:t>
            </a:r>
            <a:r>
              <a:rPr lang="en" sz="1100">
                <a:highlight>
                  <a:srgbClr val="FFFFFF"/>
                </a:highlight>
              </a:rPr>
              <a:t>Dowson, D. C., &amp; Landau, B. V. (1982). The Fréchet distance between multivariate normal distributions. Journal of multivariate analysis, 12(3), 450-455.</a:t>
            </a:r>
            <a:endParaRPr sz="1100">
              <a:highlight>
                <a:srgbClr val="FFFFFF"/>
              </a:highlight>
            </a:endParaRPr>
          </a:p>
          <a:p>
            <a:pPr indent="0" lvl="0" marL="0" rtl="0" algn="l">
              <a:lnSpc>
                <a:spcPct val="100000"/>
              </a:lnSpc>
              <a:spcBef>
                <a:spcPts val="1600"/>
              </a:spcBef>
              <a:spcAft>
                <a:spcPts val="0"/>
              </a:spcAft>
              <a:buNone/>
            </a:pPr>
            <a:r>
              <a:rPr lang="en" sz="1100">
                <a:solidFill>
                  <a:srgbClr val="000000"/>
                </a:solidFill>
                <a:highlight>
                  <a:srgbClr val="FFFFFF"/>
                </a:highlight>
              </a:rPr>
              <a:t>[17] </a:t>
            </a:r>
            <a:r>
              <a:rPr lang="en" sz="1100">
                <a:highlight>
                  <a:srgbClr val="FFFFFF"/>
                </a:highlight>
              </a:rPr>
              <a:t>H. Zhang, T. Xu, H. Li, S. Zhang, X. Wang, X. Huang, and D. N. Metaxas. Stackgan++: Realistic image synthesis with stacked generative adversarial networks. IEEE Transactions on Pattern Analysis and Machine Intelligence, pages 1–1, 2018.</a:t>
            </a:r>
            <a:endParaRPr sz="1100">
              <a:highlight>
                <a:srgbClr val="FFFFFF"/>
              </a:highlight>
            </a:endParaRPr>
          </a:p>
          <a:p>
            <a:pPr indent="0" lvl="0" marL="0" rtl="0" algn="l">
              <a:lnSpc>
                <a:spcPct val="100000"/>
              </a:lnSpc>
              <a:spcBef>
                <a:spcPts val="1600"/>
              </a:spcBef>
              <a:spcAft>
                <a:spcPts val="0"/>
              </a:spcAft>
              <a:buNone/>
            </a:pPr>
            <a:r>
              <a:rPr lang="en" sz="1100">
                <a:highlight>
                  <a:srgbClr val="FFFFFF"/>
                </a:highlight>
              </a:rPr>
              <a:t>[18] J. Yu, Z. Lin, J. Yang, X. Shen, X. Lu, and T. S. Huang. Generative image inpainting with contextual attention. In computer vision and pattern recognition, pages 5505–5514, 2018.</a:t>
            </a:r>
            <a:endParaRPr sz="1100">
              <a:highlight>
                <a:srgbClr val="FFFFFF"/>
              </a:highlight>
            </a:endParaRPr>
          </a:p>
          <a:p>
            <a:pPr indent="0" lvl="0" marL="0" rtl="0" algn="l">
              <a:lnSpc>
                <a:spcPct val="100000"/>
              </a:lnSpc>
              <a:spcBef>
                <a:spcPts val="1600"/>
              </a:spcBef>
              <a:spcAft>
                <a:spcPts val="0"/>
              </a:spcAft>
              <a:buNone/>
            </a:pPr>
            <a:r>
              <a:rPr lang="en" sz="1100">
                <a:highlight>
                  <a:srgbClr val="FFFFFF"/>
                </a:highlight>
              </a:rPr>
              <a:t>[19] Z. Zhang, Y. Xie, and L. Yang. Photographic text-to-image synthesis with a hierarchically-nested adversarial network. In computer vision and pattern recognition, pages 6199–6208, 2018.</a:t>
            </a:r>
            <a:endParaRPr sz="1100">
              <a:highlight>
                <a:srgbClr val="FFFFFF"/>
              </a:highlight>
            </a:endParaRPr>
          </a:p>
          <a:p>
            <a:pPr indent="0" lvl="0" marL="0" rtl="0" algn="l">
              <a:lnSpc>
                <a:spcPct val="100000"/>
              </a:lnSpc>
              <a:spcBef>
                <a:spcPts val="1600"/>
              </a:spcBef>
              <a:spcAft>
                <a:spcPts val="1600"/>
              </a:spcAft>
              <a:buNone/>
            </a:pPr>
            <a:r>
              <a:rPr lang="en" sz="1100">
                <a:highlight>
                  <a:srgbClr val="FFFFFF"/>
                </a:highlight>
              </a:rPr>
              <a:t>[20] Kiros, R., Zhu, Y., Salakhutdinov, R. R., Zemel, R., Urtasun, R., Torralba, A., &amp; Fidler, S. (2015). Skip-thought vectors. In </a:t>
            </a:r>
            <a:r>
              <a:rPr i="1" lang="en" sz="1100">
                <a:highlight>
                  <a:srgbClr val="FFFFFF"/>
                </a:highlight>
              </a:rPr>
              <a:t>Advances in neural information processing systems</a:t>
            </a:r>
            <a:r>
              <a:rPr lang="en" sz="1100">
                <a:highlight>
                  <a:srgbClr val="FFFFFF"/>
                </a:highlight>
              </a:rPr>
              <a:t> (pp. 3294-3302).</a:t>
            </a:r>
            <a:endParaRPr sz="1100">
              <a:highlight>
                <a:srgbClr val="FFFFFF"/>
              </a:high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9"/>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0"/>
          <p:cNvSpPr txBox="1"/>
          <p:nvPr>
            <p:ph idx="4294967295" type="body"/>
          </p:nvPr>
        </p:nvSpPr>
        <p:spPr>
          <a:xfrm>
            <a:off x="377692" y="951175"/>
            <a:ext cx="8388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a:t>“</a:t>
            </a:r>
            <a:r>
              <a:rPr b="1" i="1" lang="en" sz="2400"/>
              <a:t>Generative Adversarial Network is the most interesting idea in the last ten years in machine learning.”</a:t>
            </a:r>
            <a:endParaRPr b="1" sz="2400"/>
          </a:p>
        </p:txBody>
      </p:sp>
      <p:pic>
        <p:nvPicPr>
          <p:cNvPr id="540" name="Google Shape;540;p70"/>
          <p:cNvPicPr preferRelativeResize="0"/>
          <p:nvPr/>
        </p:nvPicPr>
        <p:blipFill>
          <a:blip r:embed="rId3">
            <a:alphaModFix/>
          </a:blip>
          <a:stretch>
            <a:fillRect/>
          </a:stretch>
        </p:blipFill>
        <p:spPr>
          <a:xfrm>
            <a:off x="569850" y="2571750"/>
            <a:ext cx="8004300" cy="24479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1"/>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GENERATIVE ADVERSARIAL NETWORKS</a:t>
            </a:r>
            <a:endParaRPr>
              <a:solidFill>
                <a:schemeClr val="dk1"/>
              </a:solidFill>
            </a:endParaRPr>
          </a:p>
        </p:txBody>
      </p:sp>
      <p:pic>
        <p:nvPicPr>
          <p:cNvPr id="546" name="Google Shape;546;p71"/>
          <p:cNvPicPr preferRelativeResize="0"/>
          <p:nvPr/>
        </p:nvPicPr>
        <p:blipFill>
          <a:blip r:embed="rId3">
            <a:alphaModFix/>
          </a:blip>
          <a:stretch>
            <a:fillRect/>
          </a:stretch>
        </p:blipFill>
        <p:spPr>
          <a:xfrm>
            <a:off x="1118288" y="1390925"/>
            <a:ext cx="6907424" cy="3004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MOTIVATION</a:t>
            </a:r>
            <a:endParaRPr>
              <a:solidFill>
                <a:schemeClr val="dk1"/>
              </a:solidFill>
            </a:endParaRPr>
          </a:p>
        </p:txBody>
      </p:sp>
      <p:sp>
        <p:nvSpPr>
          <p:cNvPr id="114" name="Google Shape;114;p18"/>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Ever wondered how sketch artists trace the faces of criminals when an eyewitness is describing him.</a:t>
            </a:r>
            <a:br>
              <a:rPr lang="en"/>
            </a:br>
            <a:endParaRPr/>
          </a:p>
          <a:p>
            <a:pPr indent="-342900" lvl="0" marL="457200" rtl="0" algn="l">
              <a:spcBef>
                <a:spcPts val="0"/>
              </a:spcBef>
              <a:spcAft>
                <a:spcPts val="0"/>
              </a:spcAft>
              <a:buSzPts val="1800"/>
              <a:buChar char="●"/>
            </a:pPr>
            <a:r>
              <a:rPr lang="en"/>
              <a:t>Ever tried to visualize the face of a character while reading a novel</a:t>
            </a:r>
            <a:r>
              <a:rPr lang="en"/>
              <a:t>.</a:t>
            </a:r>
            <a:br>
              <a:rPr lang="en"/>
            </a:br>
            <a:endParaRPr/>
          </a:p>
          <a:p>
            <a:pPr indent="-342900" lvl="0" marL="457200" rtl="0" algn="l">
              <a:spcBef>
                <a:spcPts val="0"/>
              </a:spcBef>
              <a:spcAft>
                <a:spcPts val="0"/>
              </a:spcAft>
              <a:buSzPts val="1800"/>
              <a:buChar char="●"/>
            </a:pPr>
            <a:r>
              <a:rPr lang="en"/>
              <a:t>Can animated movie characters be created from a given script</a:t>
            </a:r>
            <a:r>
              <a:rPr lang="en"/>
              <a:t>.</a:t>
            </a:r>
            <a:endParaRPr/>
          </a:p>
          <a:p>
            <a:pPr indent="0" lvl="0" marL="0" rtl="0" algn="l">
              <a:spcBef>
                <a:spcPts val="1600"/>
              </a:spcBef>
              <a:spcAft>
                <a:spcPts val="1600"/>
              </a:spcAft>
              <a:buNone/>
            </a:pPr>
            <a:r>
              <a:t/>
            </a:r>
            <a:endParaRPr/>
          </a:p>
        </p:txBody>
      </p:sp>
      <p:pic>
        <p:nvPicPr>
          <p:cNvPr id="115" name="Google Shape;115;p18"/>
          <p:cNvPicPr preferRelativeResize="0"/>
          <p:nvPr/>
        </p:nvPicPr>
        <p:blipFill>
          <a:blip r:embed="rId3">
            <a:alphaModFix/>
          </a:blip>
          <a:stretch>
            <a:fillRect/>
          </a:stretch>
        </p:blipFill>
        <p:spPr>
          <a:xfrm>
            <a:off x="139425" y="1211350"/>
            <a:ext cx="2105312" cy="296059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2"/>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GANs - TRAINING</a:t>
            </a:r>
            <a:endParaRPr>
              <a:solidFill>
                <a:schemeClr val="dk1"/>
              </a:solidFill>
            </a:endParaRPr>
          </a:p>
        </p:txBody>
      </p:sp>
      <p:sp>
        <p:nvSpPr>
          <p:cNvPr id="552" name="Google Shape;552;p72"/>
          <p:cNvSpPr txBox="1"/>
          <p:nvPr/>
        </p:nvSpPr>
        <p:spPr>
          <a:xfrm>
            <a:off x="4123800" y="4598425"/>
            <a:ext cx="4928700" cy="2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Source: </a:t>
            </a:r>
            <a:r>
              <a:rPr lang="en" sz="600" u="sng">
                <a:solidFill>
                  <a:schemeClr val="hlink"/>
                </a:solidFill>
                <a:hlinkClick r:id="rId3"/>
              </a:rPr>
              <a:t>https://www.slideshare.net/xavigiro/deep-learning-for-computer-vision-generative-models-and-adversarial-training-upc-2016</a:t>
            </a:r>
            <a:endParaRPr sz="600"/>
          </a:p>
          <a:p>
            <a:pPr indent="0" lvl="0" marL="0" rtl="0" algn="l">
              <a:spcBef>
                <a:spcPts val="0"/>
              </a:spcBef>
              <a:spcAft>
                <a:spcPts val="0"/>
              </a:spcAft>
              <a:buNone/>
            </a:pPr>
            <a:r>
              <a:t/>
            </a:r>
            <a:endParaRPr sz="600"/>
          </a:p>
        </p:txBody>
      </p:sp>
      <p:pic>
        <p:nvPicPr>
          <p:cNvPr id="553" name="Google Shape;553;p72"/>
          <p:cNvPicPr preferRelativeResize="0"/>
          <p:nvPr/>
        </p:nvPicPr>
        <p:blipFill rotWithShape="1">
          <a:blip r:embed="rId4">
            <a:alphaModFix/>
          </a:blip>
          <a:srcRect b="12074" l="19469" r="18426" t="39763"/>
          <a:stretch/>
        </p:blipFill>
        <p:spPr>
          <a:xfrm>
            <a:off x="1094613" y="1566150"/>
            <a:ext cx="6954774" cy="3032275"/>
          </a:xfrm>
          <a:prstGeom prst="rect">
            <a:avLst/>
          </a:prstGeom>
          <a:noFill/>
          <a:ln>
            <a:noFill/>
          </a:ln>
        </p:spPr>
      </p:pic>
      <p:sp>
        <p:nvSpPr>
          <p:cNvPr id="554" name="Google Shape;554;p72"/>
          <p:cNvSpPr txBox="1"/>
          <p:nvPr/>
        </p:nvSpPr>
        <p:spPr>
          <a:xfrm>
            <a:off x="360625" y="1080513"/>
            <a:ext cx="6289800" cy="4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Alternate between training the generator and discriminator</a:t>
            </a:r>
            <a:endParaRPr>
              <a:latin typeface="Lato"/>
              <a:ea typeface="Lato"/>
              <a:cs typeface="Lato"/>
              <a:sym typeface="La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3"/>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GANs - TRAINING</a:t>
            </a:r>
            <a:endParaRPr>
              <a:solidFill>
                <a:schemeClr val="dk1"/>
              </a:solidFill>
            </a:endParaRPr>
          </a:p>
        </p:txBody>
      </p:sp>
      <p:sp>
        <p:nvSpPr>
          <p:cNvPr id="560" name="Google Shape;560;p73"/>
          <p:cNvSpPr txBox="1"/>
          <p:nvPr/>
        </p:nvSpPr>
        <p:spPr>
          <a:xfrm>
            <a:off x="4123800" y="4598425"/>
            <a:ext cx="4928700" cy="2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Source: </a:t>
            </a:r>
            <a:r>
              <a:rPr lang="en" sz="600" u="sng">
                <a:solidFill>
                  <a:schemeClr val="hlink"/>
                </a:solidFill>
                <a:hlinkClick r:id="rId3"/>
              </a:rPr>
              <a:t>https://www.slideshare.net/xavigiro/deep-learning-for-computer-vision-generative-models-and-adversarial-training-upc-2016</a:t>
            </a:r>
            <a:endParaRPr sz="600"/>
          </a:p>
          <a:p>
            <a:pPr indent="0" lvl="0" marL="0" rtl="0" algn="l">
              <a:spcBef>
                <a:spcPts val="0"/>
              </a:spcBef>
              <a:spcAft>
                <a:spcPts val="0"/>
              </a:spcAft>
              <a:buNone/>
            </a:pPr>
            <a:r>
              <a:t/>
            </a:r>
            <a:endParaRPr sz="600"/>
          </a:p>
        </p:txBody>
      </p:sp>
      <p:pic>
        <p:nvPicPr>
          <p:cNvPr id="561" name="Google Shape;561;p73"/>
          <p:cNvPicPr preferRelativeResize="0"/>
          <p:nvPr/>
        </p:nvPicPr>
        <p:blipFill rotWithShape="1">
          <a:blip r:embed="rId4">
            <a:alphaModFix/>
          </a:blip>
          <a:srcRect b="10576" l="20366" r="19767" t="38157"/>
          <a:stretch/>
        </p:blipFill>
        <p:spPr>
          <a:xfrm>
            <a:off x="1231300" y="1389700"/>
            <a:ext cx="6664594" cy="3208725"/>
          </a:xfrm>
          <a:prstGeom prst="rect">
            <a:avLst/>
          </a:prstGeom>
          <a:noFill/>
          <a:ln>
            <a:noFill/>
          </a:ln>
        </p:spPr>
      </p:pic>
      <p:sp>
        <p:nvSpPr>
          <p:cNvPr id="562" name="Google Shape;562;p73"/>
          <p:cNvSpPr txBox="1"/>
          <p:nvPr/>
        </p:nvSpPr>
        <p:spPr>
          <a:xfrm>
            <a:off x="472800" y="969700"/>
            <a:ext cx="7120800" cy="343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AutoNum type="arabicPeriod"/>
            </a:pPr>
            <a:r>
              <a:rPr lang="en">
                <a:latin typeface="Lato"/>
                <a:ea typeface="Lato"/>
                <a:cs typeface="Lato"/>
                <a:sym typeface="Lato"/>
              </a:rPr>
              <a:t>Fix generator weights, draw samples from both real world and generated images.</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Train the discriminator to distinguish between real world and generated images.</a:t>
            </a:r>
            <a:endParaRPr>
              <a:latin typeface="Lato"/>
              <a:ea typeface="Lato"/>
              <a:cs typeface="Lato"/>
              <a:sym typeface="La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4"/>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GANs - TRAINING</a:t>
            </a:r>
            <a:endParaRPr>
              <a:solidFill>
                <a:schemeClr val="dk1"/>
              </a:solidFill>
            </a:endParaRPr>
          </a:p>
        </p:txBody>
      </p:sp>
      <p:sp>
        <p:nvSpPr>
          <p:cNvPr id="568" name="Google Shape;568;p74"/>
          <p:cNvSpPr txBox="1"/>
          <p:nvPr/>
        </p:nvSpPr>
        <p:spPr>
          <a:xfrm>
            <a:off x="4123800" y="4598425"/>
            <a:ext cx="4928700" cy="2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Source: </a:t>
            </a:r>
            <a:r>
              <a:rPr lang="en" sz="600" u="sng">
                <a:solidFill>
                  <a:schemeClr val="hlink"/>
                </a:solidFill>
                <a:hlinkClick r:id="rId3"/>
              </a:rPr>
              <a:t>https://www.slideshare.net/xavigiro/deep-learning-for-computer-vision-generative-models-and-adversarial-training-upc-2016</a:t>
            </a:r>
            <a:endParaRPr sz="600"/>
          </a:p>
          <a:p>
            <a:pPr indent="0" lvl="0" marL="0" rtl="0" algn="l">
              <a:spcBef>
                <a:spcPts val="0"/>
              </a:spcBef>
              <a:spcAft>
                <a:spcPts val="0"/>
              </a:spcAft>
              <a:buNone/>
            </a:pPr>
            <a:r>
              <a:t/>
            </a:r>
            <a:endParaRPr sz="600"/>
          </a:p>
        </p:txBody>
      </p:sp>
      <p:sp>
        <p:nvSpPr>
          <p:cNvPr id="569" name="Google Shape;569;p74"/>
          <p:cNvSpPr txBox="1"/>
          <p:nvPr/>
        </p:nvSpPr>
        <p:spPr>
          <a:xfrm>
            <a:off x="472800" y="969700"/>
            <a:ext cx="7120800" cy="343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AutoNum type="arabicPeriod"/>
            </a:pPr>
            <a:r>
              <a:rPr lang="en">
                <a:latin typeface="Lato"/>
                <a:ea typeface="Lato"/>
                <a:cs typeface="Lato"/>
                <a:sym typeface="Lato"/>
              </a:rPr>
              <a:t>Fix discriminator weights and sample from generator.</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Backprop error through discriminator to update generator weights.</a:t>
            </a:r>
            <a:endParaRPr>
              <a:latin typeface="Lato"/>
              <a:ea typeface="Lato"/>
              <a:cs typeface="Lato"/>
              <a:sym typeface="Lato"/>
            </a:endParaRPr>
          </a:p>
        </p:txBody>
      </p:sp>
      <p:pic>
        <p:nvPicPr>
          <p:cNvPr id="570" name="Google Shape;570;p74"/>
          <p:cNvPicPr preferRelativeResize="0"/>
          <p:nvPr/>
        </p:nvPicPr>
        <p:blipFill rotWithShape="1">
          <a:blip r:embed="rId4">
            <a:alphaModFix/>
          </a:blip>
          <a:srcRect b="8892" l="19271" r="19934" t="43729"/>
          <a:stretch/>
        </p:blipFill>
        <p:spPr>
          <a:xfrm>
            <a:off x="1228213" y="1518700"/>
            <a:ext cx="6670776" cy="316632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5"/>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MATHS behind GANs</a:t>
            </a:r>
            <a:endParaRPr>
              <a:solidFill>
                <a:schemeClr val="dk1"/>
              </a:solidFill>
            </a:endParaRPr>
          </a:p>
        </p:txBody>
      </p:sp>
      <p:pic>
        <p:nvPicPr>
          <p:cNvPr id="576" name="Google Shape;576;p75"/>
          <p:cNvPicPr preferRelativeResize="0"/>
          <p:nvPr/>
        </p:nvPicPr>
        <p:blipFill>
          <a:blip r:embed="rId3">
            <a:alphaModFix/>
          </a:blip>
          <a:stretch>
            <a:fillRect/>
          </a:stretch>
        </p:blipFill>
        <p:spPr>
          <a:xfrm>
            <a:off x="1741350" y="1203575"/>
            <a:ext cx="5661293" cy="37875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MATHS behind GANs</a:t>
            </a:r>
            <a:endParaRPr>
              <a:solidFill>
                <a:schemeClr val="dk1"/>
              </a:solidFill>
            </a:endParaRPr>
          </a:p>
        </p:txBody>
      </p:sp>
      <p:pic>
        <p:nvPicPr>
          <p:cNvPr id="582" name="Google Shape;582;p76"/>
          <p:cNvPicPr preferRelativeResize="0"/>
          <p:nvPr/>
        </p:nvPicPr>
        <p:blipFill rotWithShape="1">
          <a:blip r:embed="rId3">
            <a:alphaModFix/>
          </a:blip>
          <a:srcRect b="0" l="0" r="0" t="0"/>
          <a:stretch/>
        </p:blipFill>
        <p:spPr>
          <a:xfrm>
            <a:off x="237850" y="1385025"/>
            <a:ext cx="8668300" cy="28791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7"/>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MATHS behind GANs</a:t>
            </a:r>
            <a:endParaRPr>
              <a:solidFill>
                <a:schemeClr val="dk1"/>
              </a:solidFill>
            </a:endParaRPr>
          </a:p>
        </p:txBody>
      </p:sp>
      <p:pic>
        <p:nvPicPr>
          <p:cNvPr id="588" name="Google Shape;588;p77"/>
          <p:cNvPicPr preferRelativeResize="0"/>
          <p:nvPr/>
        </p:nvPicPr>
        <p:blipFill>
          <a:blip r:embed="rId3">
            <a:alphaModFix/>
          </a:blip>
          <a:stretch>
            <a:fillRect/>
          </a:stretch>
        </p:blipFill>
        <p:spPr>
          <a:xfrm>
            <a:off x="-8400" y="1354375"/>
            <a:ext cx="9144000" cy="609600"/>
          </a:xfrm>
          <a:prstGeom prst="rect">
            <a:avLst/>
          </a:prstGeom>
          <a:noFill/>
          <a:ln>
            <a:noFill/>
          </a:ln>
        </p:spPr>
      </p:pic>
      <p:pic>
        <p:nvPicPr>
          <p:cNvPr id="589" name="Google Shape;589;p77"/>
          <p:cNvPicPr preferRelativeResize="0"/>
          <p:nvPr/>
        </p:nvPicPr>
        <p:blipFill>
          <a:blip r:embed="rId4">
            <a:alphaModFix/>
          </a:blip>
          <a:stretch>
            <a:fillRect/>
          </a:stretch>
        </p:blipFill>
        <p:spPr>
          <a:xfrm>
            <a:off x="753600" y="2445163"/>
            <a:ext cx="7620000" cy="20097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78"/>
          <p:cNvSpPr txBox="1"/>
          <p:nvPr/>
        </p:nvSpPr>
        <p:spPr>
          <a:xfrm>
            <a:off x="1159850" y="291625"/>
            <a:ext cx="1789500" cy="8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CONVOLUTION</a:t>
            </a:r>
            <a:br>
              <a:rPr b="1" lang="en">
                <a:latin typeface="Lato"/>
                <a:ea typeface="Lato"/>
                <a:cs typeface="Lato"/>
                <a:sym typeface="Lato"/>
              </a:rPr>
            </a:br>
            <a:r>
              <a:rPr b="1" lang="en">
                <a:latin typeface="Lato"/>
                <a:ea typeface="Lato"/>
                <a:cs typeface="Lato"/>
                <a:sym typeface="Lato"/>
              </a:rPr>
              <a:t>(DISCRIMINATOR)</a:t>
            </a:r>
            <a:endParaRPr b="1">
              <a:latin typeface="Lato"/>
              <a:ea typeface="Lato"/>
              <a:cs typeface="Lato"/>
              <a:sym typeface="Lato"/>
            </a:endParaRPr>
          </a:p>
        </p:txBody>
      </p:sp>
      <p:pic>
        <p:nvPicPr>
          <p:cNvPr id="595" name="Google Shape;595;p78"/>
          <p:cNvPicPr preferRelativeResize="0"/>
          <p:nvPr/>
        </p:nvPicPr>
        <p:blipFill>
          <a:blip r:embed="rId3">
            <a:alphaModFix/>
          </a:blip>
          <a:stretch>
            <a:fillRect/>
          </a:stretch>
        </p:blipFill>
        <p:spPr>
          <a:xfrm>
            <a:off x="533400" y="1292375"/>
            <a:ext cx="3042400" cy="3229425"/>
          </a:xfrm>
          <a:prstGeom prst="rect">
            <a:avLst/>
          </a:prstGeom>
          <a:noFill/>
          <a:ln>
            <a:noFill/>
          </a:ln>
        </p:spPr>
      </p:pic>
      <p:pic>
        <p:nvPicPr>
          <p:cNvPr id="596" name="Google Shape;596;p78"/>
          <p:cNvPicPr preferRelativeResize="0"/>
          <p:nvPr/>
        </p:nvPicPr>
        <p:blipFill>
          <a:blip r:embed="rId4">
            <a:alphaModFix/>
          </a:blip>
          <a:stretch>
            <a:fillRect/>
          </a:stretch>
        </p:blipFill>
        <p:spPr>
          <a:xfrm>
            <a:off x="5046050" y="1068763"/>
            <a:ext cx="3276600" cy="3676650"/>
          </a:xfrm>
          <a:prstGeom prst="rect">
            <a:avLst/>
          </a:prstGeom>
          <a:noFill/>
          <a:ln>
            <a:noFill/>
          </a:ln>
        </p:spPr>
      </p:pic>
      <p:sp>
        <p:nvSpPr>
          <p:cNvPr id="597" name="Google Shape;597;p78"/>
          <p:cNvSpPr txBox="1"/>
          <p:nvPr/>
        </p:nvSpPr>
        <p:spPr>
          <a:xfrm>
            <a:off x="5046050" y="215425"/>
            <a:ext cx="2748600" cy="8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TRANSPOSED </a:t>
            </a:r>
            <a:r>
              <a:rPr b="1" lang="en">
                <a:latin typeface="Lato"/>
                <a:ea typeface="Lato"/>
                <a:cs typeface="Lato"/>
                <a:sym typeface="Lato"/>
              </a:rPr>
              <a:t>CONVOLUTION</a:t>
            </a:r>
            <a:br>
              <a:rPr b="1" lang="en">
                <a:latin typeface="Lato"/>
                <a:ea typeface="Lato"/>
                <a:cs typeface="Lato"/>
                <a:sym typeface="Lato"/>
              </a:rPr>
            </a:br>
            <a:r>
              <a:rPr b="1" lang="en">
                <a:latin typeface="Lato"/>
                <a:ea typeface="Lato"/>
                <a:cs typeface="Lato"/>
                <a:sym typeface="Lato"/>
              </a:rPr>
              <a:t>(GENERATOR)</a:t>
            </a:r>
            <a:endParaRPr b="1">
              <a:latin typeface="Lato"/>
              <a:ea typeface="Lato"/>
              <a:cs typeface="Lato"/>
              <a:sym typeface="La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graphicFrame>
        <p:nvGraphicFramePr>
          <p:cNvPr id="602" name="Google Shape;602;p79"/>
          <p:cNvGraphicFramePr/>
          <p:nvPr/>
        </p:nvGraphicFramePr>
        <p:xfrm>
          <a:off x="450425" y="163575"/>
          <a:ext cx="3000000" cy="3000000"/>
        </p:xfrm>
        <a:graphic>
          <a:graphicData uri="http://schemas.openxmlformats.org/drawingml/2006/table">
            <a:tbl>
              <a:tblPr>
                <a:noFill/>
                <a:tableStyleId>{6372BA29-A882-480C-83EF-720BD6DBAA60}</a:tableStyleId>
              </a:tblPr>
              <a:tblGrid>
                <a:gridCol w="1239025"/>
                <a:gridCol w="1264950"/>
                <a:gridCol w="1226025"/>
              </a:tblGrid>
              <a:tr h="381175">
                <a:tc>
                  <a:txBody>
                    <a:bodyPr/>
                    <a:lstStyle/>
                    <a:p>
                      <a:pPr indent="0" lvl="0" marL="0" rtl="0" algn="ctr">
                        <a:spcBef>
                          <a:spcPts val="0"/>
                        </a:spcBef>
                        <a:spcAft>
                          <a:spcPts val="0"/>
                        </a:spcAft>
                        <a:buNone/>
                      </a:pPr>
                      <a:r>
                        <a:rPr b="1" lang="en" sz="1000">
                          <a:highlight>
                            <a:srgbClr val="FFFFFF"/>
                          </a:highlight>
                          <a:latin typeface="Times New Roman"/>
                          <a:ea typeface="Times New Roman"/>
                          <a:cs typeface="Times New Roman"/>
                          <a:sym typeface="Times New Roman"/>
                        </a:rPr>
                        <a:t>GENERATOR</a:t>
                      </a:r>
                      <a:endParaRPr b="1"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000">
                          <a:highlight>
                            <a:srgbClr val="FFFFFF"/>
                          </a:highlight>
                          <a:latin typeface="Times New Roman"/>
                          <a:ea typeface="Times New Roman"/>
                          <a:cs typeface="Times New Roman"/>
                          <a:sym typeface="Times New Roman"/>
                        </a:rPr>
                        <a:t>ACT</a:t>
                      </a:r>
                      <a:endParaRPr b="1"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000">
                          <a:highlight>
                            <a:srgbClr val="FFFFFF"/>
                          </a:highlight>
                          <a:latin typeface="Times New Roman"/>
                          <a:ea typeface="Times New Roman"/>
                          <a:cs typeface="Times New Roman"/>
                          <a:sym typeface="Times New Roman"/>
                        </a:rPr>
                        <a:t>OUTPUT SHAPE</a:t>
                      </a:r>
                      <a:endParaRPr b="1" sz="1000">
                        <a:highlight>
                          <a:srgbClr val="FFFFFF"/>
                        </a:highlight>
                        <a:latin typeface="Times New Roman"/>
                        <a:ea typeface="Times New Roman"/>
                        <a:cs typeface="Times New Roman"/>
                        <a:sym typeface="Times New Roman"/>
                      </a:endParaRPr>
                    </a:p>
                  </a:txBody>
                  <a:tcPr marT="63500" marB="63500" marR="63500" marL="63500"/>
                </a:tc>
              </a:tr>
              <a:tr h="663350">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z||e</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Projection</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Conv 4 x 4</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Conv 3 x 3</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Linear</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ReLU</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ReLU</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512</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1 X 1 X 512</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4 X 4 X 512</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4 X 4 X 512</a:t>
                      </a:r>
                      <a:endParaRPr sz="1000">
                        <a:highlight>
                          <a:srgbClr val="FFFFFF"/>
                        </a:highlight>
                        <a:latin typeface="Times New Roman"/>
                        <a:ea typeface="Times New Roman"/>
                        <a:cs typeface="Times New Roman"/>
                        <a:sym typeface="Times New Roman"/>
                      </a:endParaRPr>
                    </a:p>
                  </a:txBody>
                  <a:tcPr marT="63500" marB="63500" marR="63500" marL="63500"/>
                </a:tc>
              </a:tr>
              <a:tr h="522275">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Upsample</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Conv 3 x 3</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Conv 3 x 3</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ReLU</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ReLU</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8 X 8 X 512</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8 X 8 X 512</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8 X 8 X 512</a:t>
                      </a:r>
                      <a:endParaRPr sz="1000">
                        <a:highlight>
                          <a:srgbClr val="FFFFFF"/>
                        </a:highlight>
                        <a:latin typeface="Times New Roman"/>
                        <a:ea typeface="Times New Roman"/>
                        <a:cs typeface="Times New Roman"/>
                        <a:sym typeface="Times New Roman"/>
                      </a:endParaRPr>
                    </a:p>
                  </a:txBody>
                  <a:tcPr marT="63500" marB="63500" marR="63500" marL="63500"/>
                </a:tc>
              </a:tr>
              <a:tr h="522275">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Upsample</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Conv 3 x 3</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Conv 3 x 3</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ReLU</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ReLU</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16 X 16 X 512</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16 X 16 X 512</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16 X 16 X 512</a:t>
                      </a:r>
                      <a:endParaRPr sz="1000">
                        <a:highlight>
                          <a:srgbClr val="FFFFFF"/>
                        </a:highlight>
                        <a:latin typeface="Times New Roman"/>
                        <a:ea typeface="Times New Roman"/>
                        <a:cs typeface="Times New Roman"/>
                        <a:sym typeface="Times New Roman"/>
                      </a:endParaRPr>
                    </a:p>
                  </a:txBody>
                  <a:tcPr marT="63500" marB="63500" marR="63500" marL="63500"/>
                </a:tc>
              </a:tr>
              <a:tr h="522275">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Upsample</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Conv 3 x 3</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Conv 3 x 3</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ReLU</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ReLU</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32 X 32 X 512</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32 X 32 X 512</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32 X 32 X 512</a:t>
                      </a:r>
                      <a:endParaRPr sz="1000">
                        <a:highlight>
                          <a:srgbClr val="FFFFFF"/>
                        </a:highlight>
                        <a:latin typeface="Times New Roman"/>
                        <a:ea typeface="Times New Roman"/>
                        <a:cs typeface="Times New Roman"/>
                        <a:sym typeface="Times New Roman"/>
                      </a:endParaRPr>
                    </a:p>
                  </a:txBody>
                  <a:tcPr marT="63500" marB="63500" marR="63500" marL="63500"/>
                </a:tc>
              </a:tr>
              <a:tr h="522275">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Upsample</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Conv 3 x 3</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Conv 3 x 3</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ReLU</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ReLU</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64 X 64 X 512</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64 X 64 X 256</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64 X 64 X 256</a:t>
                      </a:r>
                      <a:endParaRPr sz="1000">
                        <a:highlight>
                          <a:srgbClr val="FFFFFF"/>
                        </a:highlight>
                        <a:latin typeface="Times New Roman"/>
                        <a:ea typeface="Times New Roman"/>
                        <a:cs typeface="Times New Roman"/>
                        <a:sym typeface="Times New Roman"/>
                      </a:endParaRPr>
                    </a:p>
                  </a:txBody>
                  <a:tcPr marT="63500" marB="63500" marR="63500" marL="63500"/>
                </a:tc>
              </a:tr>
              <a:tr h="522275">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Upsample</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Conv 3 x 3</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Conv 3 x 3</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ReLU</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ReLU</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128 X 128 X 256</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128 X 128 X 128</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128 X 128 X 128</a:t>
                      </a:r>
                      <a:endParaRPr sz="1000">
                        <a:highlight>
                          <a:srgbClr val="FFFFFF"/>
                        </a:highlight>
                        <a:latin typeface="Times New Roman"/>
                        <a:ea typeface="Times New Roman"/>
                        <a:cs typeface="Times New Roman"/>
                        <a:sym typeface="Times New Roman"/>
                      </a:endParaRPr>
                    </a:p>
                  </a:txBody>
                  <a:tcPr marT="63500" marB="63500" marR="63500" marL="63500"/>
                </a:tc>
              </a:tr>
              <a:tr h="663350">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Upsample</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Conv 3 x 3</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Conv 3 x 3</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Conv 1 X 1</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ReLU</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ReLU</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Linear</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256 X 256 X 128</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256 X 256 X 64</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256 X 256 X 64</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256 X 256 X 3</a:t>
                      </a:r>
                      <a:endParaRPr sz="1000">
                        <a:highlight>
                          <a:srgbClr val="FFFFFF"/>
                        </a:highlight>
                        <a:latin typeface="Times New Roman"/>
                        <a:ea typeface="Times New Roman"/>
                        <a:cs typeface="Times New Roman"/>
                        <a:sym typeface="Times New Roman"/>
                      </a:endParaRPr>
                    </a:p>
                  </a:txBody>
                  <a:tcPr marT="63500" marB="63500" marR="63500" marL="63500"/>
                </a:tc>
              </a:tr>
            </a:tbl>
          </a:graphicData>
        </a:graphic>
      </p:graphicFrame>
      <p:graphicFrame>
        <p:nvGraphicFramePr>
          <p:cNvPr id="603" name="Google Shape;603;p79"/>
          <p:cNvGraphicFramePr/>
          <p:nvPr/>
        </p:nvGraphicFramePr>
        <p:xfrm>
          <a:off x="4734275" y="163575"/>
          <a:ext cx="3000000" cy="3000000"/>
        </p:xfrm>
        <a:graphic>
          <a:graphicData uri="http://schemas.openxmlformats.org/drawingml/2006/table">
            <a:tbl>
              <a:tblPr>
                <a:noFill/>
                <a:tableStyleId>{6372BA29-A882-480C-83EF-720BD6DBAA60}</a:tableStyleId>
              </a:tblPr>
              <a:tblGrid>
                <a:gridCol w="1269625"/>
                <a:gridCol w="1269625"/>
                <a:gridCol w="1269625"/>
              </a:tblGrid>
              <a:tr h="259350">
                <a:tc>
                  <a:txBody>
                    <a:bodyPr/>
                    <a:lstStyle/>
                    <a:p>
                      <a:pPr indent="0" lvl="0" marL="0" rtl="0" algn="ctr">
                        <a:spcBef>
                          <a:spcPts val="0"/>
                        </a:spcBef>
                        <a:spcAft>
                          <a:spcPts val="0"/>
                        </a:spcAft>
                        <a:buNone/>
                      </a:pPr>
                      <a:r>
                        <a:rPr b="1" lang="en" sz="1000">
                          <a:highlight>
                            <a:srgbClr val="FFFFFF"/>
                          </a:highlight>
                          <a:latin typeface="Times New Roman"/>
                          <a:ea typeface="Times New Roman"/>
                          <a:cs typeface="Times New Roman"/>
                          <a:sym typeface="Times New Roman"/>
                        </a:rPr>
                        <a:t>DISCRIMINATOR</a:t>
                      </a:r>
                      <a:endParaRPr b="1"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000">
                          <a:highlight>
                            <a:srgbClr val="FFFFFF"/>
                          </a:highlight>
                          <a:latin typeface="Times New Roman"/>
                          <a:ea typeface="Times New Roman"/>
                          <a:cs typeface="Times New Roman"/>
                          <a:sym typeface="Times New Roman"/>
                        </a:rPr>
                        <a:t>ACT</a:t>
                      </a:r>
                      <a:endParaRPr b="1"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000">
                          <a:highlight>
                            <a:srgbClr val="FFFFFF"/>
                          </a:highlight>
                          <a:latin typeface="Times New Roman"/>
                          <a:ea typeface="Times New Roman"/>
                          <a:cs typeface="Times New Roman"/>
                          <a:sym typeface="Times New Roman"/>
                        </a:rPr>
                        <a:t>OUTPUT SHAPE</a:t>
                      </a:r>
                      <a:endParaRPr b="1" sz="1000">
                        <a:highlight>
                          <a:srgbClr val="FFFFFF"/>
                        </a:highlight>
                        <a:latin typeface="Times New Roman"/>
                        <a:ea typeface="Times New Roman"/>
                        <a:cs typeface="Times New Roman"/>
                        <a:sym typeface="Times New Roman"/>
                      </a:endParaRPr>
                    </a:p>
                  </a:txBody>
                  <a:tcPr marT="63500" marB="63500" marR="63500" marL="63500"/>
                </a:tc>
              </a:tr>
              <a:tr h="722025">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Input Image</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Conv 1 X 1</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Conv 3 X 3</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Conv 3 X 3</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Downsample</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ReLU</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ReLU</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ReLU</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256 X 256 X 3</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256 X 256 X 64</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256 X 256 X 64</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256 X 256 X 128</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128 X 128 X 128</a:t>
                      </a:r>
                      <a:endParaRPr sz="1000">
                        <a:highlight>
                          <a:srgbClr val="FFFFFF"/>
                        </a:highlight>
                        <a:latin typeface="Times New Roman"/>
                        <a:ea typeface="Times New Roman"/>
                        <a:cs typeface="Times New Roman"/>
                        <a:sym typeface="Times New Roman"/>
                      </a:endParaRPr>
                    </a:p>
                  </a:txBody>
                  <a:tcPr marT="63500" marB="63500" marR="63500" marL="63500"/>
                </a:tc>
              </a:tr>
              <a:tr h="474475">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Conv 3 X 3</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Conv 3 X 3</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Downsample</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ReLU</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ReLU</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128 X 128 X 128</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128 X 128 X 256</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64 X 64 X 256</a:t>
                      </a:r>
                      <a:endParaRPr sz="1000">
                        <a:highlight>
                          <a:srgbClr val="FFFFFF"/>
                        </a:highlight>
                        <a:latin typeface="Times New Roman"/>
                        <a:ea typeface="Times New Roman"/>
                        <a:cs typeface="Times New Roman"/>
                        <a:sym typeface="Times New Roman"/>
                      </a:endParaRPr>
                    </a:p>
                  </a:txBody>
                  <a:tcPr marT="63500" marB="63500" marR="63500" marL="63500"/>
                </a:tc>
              </a:tr>
              <a:tr h="474475">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Conv 3 X 3</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Conv 3 X 3</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Downsample</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ReLU</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ReLU</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64 X 64 X 256</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64 X 64 X 512</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32 X 32 X 512</a:t>
                      </a:r>
                      <a:endParaRPr sz="1000">
                        <a:highlight>
                          <a:srgbClr val="FFFFFF"/>
                        </a:highlight>
                        <a:latin typeface="Times New Roman"/>
                        <a:ea typeface="Times New Roman"/>
                        <a:cs typeface="Times New Roman"/>
                        <a:sym typeface="Times New Roman"/>
                      </a:endParaRPr>
                    </a:p>
                  </a:txBody>
                  <a:tcPr marT="63500" marB="63500" marR="63500" marL="63500"/>
                </a:tc>
              </a:tr>
              <a:tr h="474475">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Conv 3 X 3</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Conv 3 X 3</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Downsample</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ReLU</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ReLU</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32 X 32 X 512</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32 X 32 X 512</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16 X 16 X 512</a:t>
                      </a:r>
                      <a:endParaRPr sz="1000">
                        <a:highlight>
                          <a:srgbClr val="FFFFFF"/>
                        </a:highlight>
                        <a:latin typeface="Times New Roman"/>
                        <a:ea typeface="Times New Roman"/>
                        <a:cs typeface="Times New Roman"/>
                        <a:sym typeface="Times New Roman"/>
                      </a:endParaRPr>
                    </a:p>
                  </a:txBody>
                  <a:tcPr marT="63500" marB="63500" marR="63500" marL="63500"/>
                </a:tc>
              </a:tr>
              <a:tr h="474475">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Conv 3 X 3</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Conv 3 X 3</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Downsample</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ReLU</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ReLU</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16 X 16 X 512</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16 X 16 X 512</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8 X 8 X 512</a:t>
                      </a:r>
                      <a:endParaRPr sz="1000">
                        <a:highlight>
                          <a:srgbClr val="FFFFFF"/>
                        </a:highlight>
                        <a:latin typeface="Times New Roman"/>
                        <a:ea typeface="Times New Roman"/>
                        <a:cs typeface="Times New Roman"/>
                        <a:sym typeface="Times New Roman"/>
                      </a:endParaRPr>
                    </a:p>
                  </a:txBody>
                  <a:tcPr marT="63500" marB="63500" marR="63500" marL="63500"/>
                </a:tc>
              </a:tr>
              <a:tr h="474475">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Conv 3 X 3</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Conv 3 X 3</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Downsample</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ReLU</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ReLU</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8 X 8 X 512</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8 X 8 X 512</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4 X 4 X 512</a:t>
                      </a:r>
                      <a:endParaRPr sz="1000">
                        <a:highlight>
                          <a:srgbClr val="FFFFFF"/>
                        </a:highlight>
                        <a:latin typeface="Times New Roman"/>
                        <a:ea typeface="Times New Roman"/>
                        <a:cs typeface="Times New Roman"/>
                        <a:sym typeface="Times New Roman"/>
                      </a:endParaRPr>
                    </a:p>
                  </a:txBody>
                  <a:tcPr marT="63500" marB="63500" marR="63500" marL="63500"/>
                </a:tc>
              </a:tr>
              <a:tr h="598250">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Minibatch Std Dev</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Conv 3 X 3</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Conv 4 X 4</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Fully Connected</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ReLU</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ReLU</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Linear</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4 X 4 X 513</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4 X 4 X 512</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1 X 1 X 512</a:t>
                      </a:r>
                      <a:endParaRPr sz="10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1 X 1 X 1</a:t>
                      </a:r>
                      <a:endParaRPr sz="1000">
                        <a:highlight>
                          <a:srgbClr val="FFFFFF"/>
                        </a:highlight>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graphicFrame>
        <p:nvGraphicFramePr>
          <p:cNvPr id="608" name="Google Shape;608;p80"/>
          <p:cNvGraphicFramePr/>
          <p:nvPr/>
        </p:nvGraphicFramePr>
        <p:xfrm>
          <a:off x="2654900" y="1592425"/>
          <a:ext cx="3000000" cy="3000000"/>
        </p:xfrm>
        <a:graphic>
          <a:graphicData uri="http://schemas.openxmlformats.org/drawingml/2006/table">
            <a:tbl>
              <a:tblPr>
                <a:noFill/>
                <a:tableStyleId>{6372BA29-A882-480C-83EF-720BD6DBAA60}</a:tableStyleId>
              </a:tblPr>
              <a:tblGrid>
                <a:gridCol w="2228850"/>
                <a:gridCol w="1181100"/>
              </a:tblGrid>
              <a:tr h="12700">
                <a:tc>
                  <a:txBody>
                    <a:bodyPr/>
                    <a:lstStyle/>
                    <a:p>
                      <a:pPr indent="0" lvl="0" marL="0" rtl="0" algn="ctr">
                        <a:spcBef>
                          <a:spcPts val="0"/>
                        </a:spcBef>
                        <a:spcAft>
                          <a:spcPts val="0"/>
                        </a:spcAft>
                        <a:buNone/>
                      </a:pPr>
                      <a:r>
                        <a:rPr b="1" lang="en" sz="1200">
                          <a:highlight>
                            <a:srgbClr val="FFFFFF"/>
                          </a:highlight>
                          <a:latin typeface="Times New Roman"/>
                          <a:ea typeface="Times New Roman"/>
                          <a:cs typeface="Times New Roman"/>
                          <a:sym typeface="Times New Roman"/>
                        </a:rPr>
                        <a:t>Hyperparameter</a:t>
                      </a:r>
                      <a:endParaRPr b="1"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200">
                          <a:highlight>
                            <a:srgbClr val="FFFFFF"/>
                          </a:highlight>
                          <a:latin typeface="Times New Roman"/>
                          <a:ea typeface="Times New Roman"/>
                          <a:cs typeface="Times New Roman"/>
                          <a:sym typeface="Times New Roman"/>
                        </a:rPr>
                        <a:t>Value</a:t>
                      </a:r>
                      <a:endParaRPr b="1" sz="1200">
                        <a:highlight>
                          <a:srgbClr val="FFFFFF"/>
                        </a:highlight>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200">
                          <a:highlight>
                            <a:srgbClr val="FFFFFF"/>
                          </a:highlight>
                          <a:latin typeface="Times New Roman"/>
                          <a:ea typeface="Times New Roman"/>
                          <a:cs typeface="Times New Roman"/>
                          <a:sym typeface="Times New Roman"/>
                        </a:rPr>
                        <a:t>Caption length ;L</a:t>
                      </a:r>
                      <a:endParaRPr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highlight>
                            <a:srgbClr val="FFFFFF"/>
                          </a:highlight>
                          <a:latin typeface="Times New Roman"/>
                          <a:ea typeface="Times New Roman"/>
                          <a:cs typeface="Times New Roman"/>
                          <a:sym typeface="Times New Roman"/>
                        </a:rPr>
                        <a:t>100</a:t>
                      </a:r>
                      <a:endParaRPr sz="1200">
                        <a:highlight>
                          <a:srgbClr val="FFFFFF"/>
                        </a:highlight>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200">
                          <a:highlight>
                            <a:srgbClr val="FFFFFF"/>
                          </a:highlight>
                          <a:latin typeface="Times New Roman"/>
                          <a:ea typeface="Times New Roman"/>
                          <a:cs typeface="Times New Roman"/>
                          <a:sym typeface="Times New Roman"/>
                        </a:rPr>
                        <a:t>Embedding size ;es</a:t>
                      </a:r>
                      <a:endParaRPr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highlight>
                            <a:srgbClr val="FFFFFF"/>
                          </a:highlight>
                          <a:latin typeface="Times New Roman"/>
                          <a:ea typeface="Times New Roman"/>
                          <a:cs typeface="Times New Roman"/>
                          <a:sym typeface="Times New Roman"/>
                        </a:rPr>
                        <a:t>128</a:t>
                      </a:r>
                      <a:endParaRPr sz="1200">
                        <a:highlight>
                          <a:srgbClr val="FFFFFF"/>
                        </a:highlight>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200">
                          <a:highlight>
                            <a:srgbClr val="FFFFFF"/>
                          </a:highlight>
                          <a:latin typeface="Times New Roman"/>
                          <a:ea typeface="Times New Roman"/>
                          <a:cs typeface="Times New Roman"/>
                          <a:sym typeface="Times New Roman"/>
                        </a:rPr>
                        <a:t>Hidden Size ;hs</a:t>
                      </a:r>
                      <a:endParaRPr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highlight>
                            <a:srgbClr val="FFFFFF"/>
                          </a:highlight>
                          <a:latin typeface="Times New Roman"/>
                          <a:ea typeface="Times New Roman"/>
                          <a:cs typeface="Times New Roman"/>
                          <a:sym typeface="Times New Roman"/>
                        </a:rPr>
                        <a:t>512</a:t>
                      </a:r>
                      <a:endParaRPr sz="1200">
                        <a:highlight>
                          <a:srgbClr val="FFFFFF"/>
                        </a:highlight>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200">
                          <a:highlight>
                            <a:srgbClr val="FFFFFF"/>
                          </a:highlight>
                          <a:latin typeface="Times New Roman"/>
                          <a:ea typeface="Times New Roman"/>
                          <a:cs typeface="Times New Roman"/>
                          <a:sym typeface="Times New Roman"/>
                        </a:rPr>
                        <a:t>Number of layers ;n</a:t>
                      </a:r>
                      <a:endParaRPr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highlight>
                            <a:srgbClr val="FFFFFF"/>
                          </a:highlight>
                          <a:latin typeface="Times New Roman"/>
                          <a:ea typeface="Times New Roman"/>
                          <a:cs typeface="Times New Roman"/>
                          <a:sym typeface="Times New Roman"/>
                        </a:rPr>
                        <a:t>3</a:t>
                      </a:r>
                      <a:endParaRPr sz="1200">
                        <a:highlight>
                          <a:srgbClr val="FFFFFF"/>
                        </a:highlight>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200">
                          <a:highlight>
                            <a:srgbClr val="FFFFFF"/>
                          </a:highlight>
                          <a:latin typeface="Times New Roman"/>
                          <a:ea typeface="Times New Roman"/>
                          <a:cs typeface="Times New Roman"/>
                          <a:sym typeface="Times New Roman"/>
                        </a:rPr>
                        <a:t>CA Size ;e</a:t>
                      </a:r>
                      <a:endParaRPr sz="12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200">
                          <a:highlight>
                            <a:srgbClr val="FFFFFF"/>
                          </a:highlight>
                          <a:latin typeface="Times New Roman"/>
                          <a:ea typeface="Times New Roman"/>
                          <a:cs typeface="Times New Roman"/>
                          <a:sym typeface="Times New Roman"/>
                        </a:rPr>
                        <a:t>256</a:t>
                      </a:r>
                      <a:endParaRPr sz="1200">
                        <a:highlight>
                          <a:srgbClr val="FFFFFF"/>
                        </a:highlight>
                        <a:latin typeface="Times New Roman"/>
                        <a:ea typeface="Times New Roman"/>
                        <a:cs typeface="Times New Roman"/>
                        <a:sym typeface="Times New Roman"/>
                      </a:endParaRPr>
                    </a:p>
                  </a:txBody>
                  <a:tcPr marT="63500" marB="63500" marR="63500" marL="63500"/>
                </a:tc>
              </a:tr>
            </a:tbl>
          </a:graphicData>
        </a:graphic>
      </p:graphicFrame>
      <p:sp>
        <p:nvSpPr>
          <p:cNvPr id="609" name="Google Shape;609;p80"/>
          <p:cNvSpPr txBox="1"/>
          <p:nvPr/>
        </p:nvSpPr>
        <p:spPr>
          <a:xfrm>
            <a:off x="1958675" y="1215350"/>
            <a:ext cx="5319000" cy="37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2"/>
              </a:buClr>
              <a:buSzPts val="1100"/>
              <a:buFont typeface="Arial"/>
              <a:buNone/>
            </a:pPr>
            <a:r>
              <a:rPr i="1" lang="en" sz="1200">
                <a:solidFill>
                  <a:schemeClr val="dk2"/>
                </a:solidFill>
                <a:highlight>
                  <a:srgbClr val="FFFFFF"/>
                </a:highlight>
                <a:latin typeface="Times New Roman"/>
                <a:ea typeface="Times New Roman"/>
                <a:cs typeface="Times New Roman"/>
                <a:sym typeface="Times New Roman"/>
              </a:rPr>
              <a:t>Hyperparameter values for text encoder and conditioning augmentation(CA)</a:t>
            </a:r>
            <a:endParaRPr>
              <a:latin typeface="Lato"/>
              <a:ea typeface="Lato"/>
              <a:cs typeface="Lato"/>
              <a:sym typeface="La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graphicFrame>
        <p:nvGraphicFramePr>
          <p:cNvPr id="614" name="Google Shape;614;p81"/>
          <p:cNvGraphicFramePr/>
          <p:nvPr/>
        </p:nvGraphicFramePr>
        <p:xfrm>
          <a:off x="1432100" y="716425"/>
          <a:ext cx="3000000" cy="3000000"/>
        </p:xfrm>
        <a:graphic>
          <a:graphicData uri="http://schemas.openxmlformats.org/drawingml/2006/table">
            <a:tbl>
              <a:tblPr>
                <a:noFill/>
                <a:tableStyleId>{6372BA29-A882-480C-83EF-720BD6DBAA60}</a:tableStyleId>
              </a:tblPr>
              <a:tblGrid>
                <a:gridCol w="3610125"/>
                <a:gridCol w="2475175"/>
              </a:tblGrid>
              <a:tr h="290800">
                <a:tc>
                  <a:txBody>
                    <a:bodyPr/>
                    <a:lstStyle/>
                    <a:p>
                      <a:pPr indent="0" lvl="0" marL="0" rtl="0" algn="ctr">
                        <a:spcBef>
                          <a:spcPts val="0"/>
                        </a:spcBef>
                        <a:spcAft>
                          <a:spcPts val="0"/>
                        </a:spcAft>
                        <a:buNone/>
                      </a:pPr>
                      <a:r>
                        <a:rPr b="1" lang="en" sz="1000">
                          <a:highlight>
                            <a:srgbClr val="FFFFFF"/>
                          </a:highlight>
                          <a:latin typeface="Times New Roman"/>
                          <a:ea typeface="Times New Roman"/>
                          <a:cs typeface="Times New Roman"/>
                          <a:sym typeface="Times New Roman"/>
                        </a:rPr>
                        <a:t>Hyperparameter</a:t>
                      </a:r>
                      <a:endParaRPr b="1"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b="1" lang="en" sz="1000">
                          <a:highlight>
                            <a:srgbClr val="FFFFFF"/>
                          </a:highlight>
                          <a:latin typeface="Times New Roman"/>
                          <a:ea typeface="Times New Roman"/>
                          <a:cs typeface="Times New Roman"/>
                          <a:sym typeface="Times New Roman"/>
                        </a:rPr>
                        <a:t>Value</a:t>
                      </a:r>
                      <a:endParaRPr b="1" sz="1000">
                        <a:highlight>
                          <a:srgbClr val="FFFFFF"/>
                        </a:highlight>
                        <a:latin typeface="Times New Roman"/>
                        <a:ea typeface="Times New Roman"/>
                        <a:cs typeface="Times New Roman"/>
                        <a:sym typeface="Times New Roman"/>
                      </a:endParaRPr>
                    </a:p>
                  </a:txBody>
                  <a:tcPr marT="63500" marB="63500" marR="63500" marL="63500"/>
                </a:tc>
              </a:tr>
              <a:tr h="290800">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Depth ;d</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7</a:t>
                      </a:r>
                      <a:endParaRPr sz="1000">
                        <a:highlight>
                          <a:srgbClr val="FFFFFF"/>
                        </a:highlight>
                        <a:latin typeface="Times New Roman"/>
                        <a:ea typeface="Times New Roman"/>
                        <a:cs typeface="Times New Roman"/>
                        <a:sym typeface="Times New Roman"/>
                      </a:endParaRPr>
                    </a:p>
                  </a:txBody>
                  <a:tcPr marT="63500" marB="63500" marR="63500" marL="63500"/>
                </a:tc>
              </a:tr>
              <a:tr h="290800">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Equalised learning rate ;use_eql</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True</a:t>
                      </a:r>
                      <a:endParaRPr sz="1000">
                        <a:highlight>
                          <a:srgbClr val="FFFFFF"/>
                        </a:highlight>
                        <a:latin typeface="Times New Roman"/>
                        <a:ea typeface="Times New Roman"/>
                        <a:cs typeface="Times New Roman"/>
                        <a:sym typeface="Times New Roman"/>
                      </a:endParaRPr>
                    </a:p>
                  </a:txBody>
                  <a:tcPr marT="63500" marB="63500" marR="63500" marL="63500"/>
                </a:tc>
              </a:tr>
              <a:tr h="290800">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Exponential moving average ;use_ema</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True</a:t>
                      </a:r>
                      <a:endParaRPr sz="1000">
                        <a:highlight>
                          <a:srgbClr val="FFFFFF"/>
                        </a:highlight>
                        <a:latin typeface="Times New Roman"/>
                        <a:ea typeface="Times New Roman"/>
                        <a:cs typeface="Times New Roman"/>
                        <a:sym typeface="Times New Roman"/>
                      </a:endParaRPr>
                    </a:p>
                  </a:txBody>
                  <a:tcPr marT="63500" marB="63500" marR="63500" marL="63500"/>
                </a:tc>
              </a:tr>
              <a:tr h="290800">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μ for ema ;ema_decay</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0.999</a:t>
                      </a:r>
                      <a:endParaRPr sz="1000">
                        <a:highlight>
                          <a:srgbClr val="FFFFFF"/>
                        </a:highlight>
                        <a:latin typeface="Times New Roman"/>
                        <a:ea typeface="Times New Roman"/>
                        <a:cs typeface="Times New Roman"/>
                        <a:sym typeface="Times New Roman"/>
                      </a:endParaRPr>
                    </a:p>
                  </a:txBody>
                  <a:tcPr marT="63500" marB="63500" marR="63500" marL="63500"/>
                </a:tc>
              </a:tr>
              <a:tr h="290800">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Latent size ;z||e</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512</a:t>
                      </a:r>
                      <a:endParaRPr sz="1000">
                        <a:highlight>
                          <a:srgbClr val="FFFFFF"/>
                        </a:highlight>
                        <a:latin typeface="Times New Roman"/>
                        <a:ea typeface="Times New Roman"/>
                        <a:cs typeface="Times New Roman"/>
                        <a:sym typeface="Times New Roman"/>
                      </a:endParaRPr>
                    </a:p>
                  </a:txBody>
                  <a:tcPr marT="63500" marB="63500" marR="63500" marL="63500"/>
                </a:tc>
              </a:tr>
              <a:tr h="290800">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Learning rate ;alpha</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0.001</a:t>
                      </a:r>
                      <a:endParaRPr sz="1000">
                        <a:highlight>
                          <a:srgbClr val="FFFFFF"/>
                        </a:highlight>
                        <a:latin typeface="Times New Roman"/>
                        <a:ea typeface="Times New Roman"/>
                        <a:cs typeface="Times New Roman"/>
                        <a:sym typeface="Times New Roman"/>
                      </a:endParaRPr>
                    </a:p>
                  </a:txBody>
                  <a:tcPr marT="63500" marB="63500" marR="63500" marL="63500"/>
                </a:tc>
              </a:tr>
              <a:tr h="290800">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Exponential decay rate(Adam optimizer) ;beta1</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0</a:t>
                      </a:r>
                      <a:endParaRPr sz="1000">
                        <a:highlight>
                          <a:srgbClr val="FFFFFF"/>
                        </a:highlight>
                        <a:latin typeface="Times New Roman"/>
                        <a:ea typeface="Times New Roman"/>
                        <a:cs typeface="Times New Roman"/>
                        <a:sym typeface="Times New Roman"/>
                      </a:endParaRPr>
                    </a:p>
                  </a:txBody>
                  <a:tcPr marT="63500" marB="63500" marR="63500" marL="63500"/>
                </a:tc>
              </a:tr>
              <a:tr h="290800">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Exponential decay rate(Adam optimizer) ;beta2</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0.99</a:t>
                      </a:r>
                      <a:endParaRPr sz="1000">
                        <a:highlight>
                          <a:srgbClr val="FFFFFF"/>
                        </a:highlight>
                        <a:latin typeface="Times New Roman"/>
                        <a:ea typeface="Times New Roman"/>
                        <a:cs typeface="Times New Roman"/>
                        <a:sym typeface="Times New Roman"/>
                      </a:endParaRPr>
                    </a:p>
                  </a:txBody>
                  <a:tcPr marT="63500" marB="63500" marR="63500" marL="63500"/>
                </a:tc>
              </a:tr>
              <a:tr h="317775">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Adam optimizer constant for stability ;epsilon</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lnSpc>
                          <a:spcPct val="115000"/>
                        </a:lnSpc>
                        <a:spcBef>
                          <a:spcPts val="0"/>
                        </a:spcBef>
                        <a:spcAft>
                          <a:spcPts val="0"/>
                        </a:spcAft>
                        <a:buNone/>
                      </a:pPr>
                      <a:r>
                        <a:rPr lang="en" sz="1000">
                          <a:highlight>
                            <a:srgbClr val="FFFFFF"/>
                          </a:highlight>
                          <a:latin typeface="Times New Roman"/>
                          <a:ea typeface="Times New Roman"/>
                          <a:cs typeface="Times New Roman"/>
                          <a:sym typeface="Times New Roman"/>
                        </a:rPr>
                        <a:t>0.00000001</a:t>
                      </a:r>
                      <a:endParaRPr sz="1000">
                        <a:highlight>
                          <a:srgbClr val="FFFFFF"/>
                        </a:highlight>
                        <a:latin typeface="Times New Roman"/>
                        <a:ea typeface="Times New Roman"/>
                        <a:cs typeface="Times New Roman"/>
                        <a:sym typeface="Times New Roman"/>
                      </a:endParaRPr>
                    </a:p>
                  </a:txBody>
                  <a:tcPr marT="63500" marB="63500" marR="63500" marL="63500"/>
                </a:tc>
              </a:tr>
              <a:tr h="290800">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Drift penalty in WGAN-GP ;drift</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0.001</a:t>
                      </a:r>
                      <a:endParaRPr sz="1000">
                        <a:highlight>
                          <a:srgbClr val="FFFFFF"/>
                        </a:highlight>
                        <a:latin typeface="Times New Roman"/>
                        <a:ea typeface="Times New Roman"/>
                        <a:cs typeface="Times New Roman"/>
                        <a:sym typeface="Times New Roman"/>
                      </a:endParaRPr>
                    </a:p>
                  </a:txBody>
                  <a:tcPr marT="63500" marB="63500" marR="63500" marL="63500"/>
                </a:tc>
              </a:tr>
              <a:tr h="290800">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Number of epochs ;epochs</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[20,40,40,40,40,40,40]</a:t>
                      </a:r>
                      <a:endParaRPr sz="1000">
                        <a:highlight>
                          <a:srgbClr val="FFFFFF"/>
                        </a:highlight>
                        <a:latin typeface="Times New Roman"/>
                        <a:ea typeface="Times New Roman"/>
                        <a:cs typeface="Times New Roman"/>
                        <a:sym typeface="Times New Roman"/>
                      </a:endParaRPr>
                    </a:p>
                  </a:txBody>
                  <a:tcPr marT="63500" marB="63500" marR="63500" marL="63500"/>
                </a:tc>
              </a:tr>
              <a:tr h="290800">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Fade in percentage ;alpha</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[50,50,50,50,50,50,50]</a:t>
                      </a:r>
                      <a:endParaRPr sz="1000">
                        <a:highlight>
                          <a:srgbClr val="FFFFFF"/>
                        </a:highlight>
                        <a:latin typeface="Times New Roman"/>
                        <a:ea typeface="Times New Roman"/>
                        <a:cs typeface="Times New Roman"/>
                        <a:sym typeface="Times New Roman"/>
                      </a:endParaRPr>
                    </a:p>
                  </a:txBody>
                  <a:tcPr marT="63500" marB="63500" marR="63500" marL="63500"/>
                </a:tc>
              </a:tr>
              <a:tr h="290800">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Batch size ;N</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[16,16,16,16,16,16,16]</a:t>
                      </a:r>
                      <a:endParaRPr sz="1000">
                        <a:highlight>
                          <a:srgbClr val="FFFFFF"/>
                        </a:highlight>
                        <a:latin typeface="Times New Roman"/>
                        <a:ea typeface="Times New Roman"/>
                        <a:cs typeface="Times New Roman"/>
                        <a:sym typeface="Times New Roman"/>
                      </a:endParaRPr>
                    </a:p>
                  </a:txBody>
                  <a:tcPr marT="63500" marB="63500" marR="63500" marL="63500"/>
                </a:tc>
              </a:tr>
              <a:tr h="290800">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Loss function ;lf</a:t>
                      </a:r>
                      <a:endParaRPr sz="1000">
                        <a:highlight>
                          <a:srgbClr val="FFFFFF"/>
                        </a:highlight>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000">
                          <a:highlight>
                            <a:srgbClr val="FFFFFF"/>
                          </a:highlight>
                          <a:latin typeface="Times New Roman"/>
                          <a:ea typeface="Times New Roman"/>
                          <a:cs typeface="Times New Roman"/>
                          <a:sym typeface="Times New Roman"/>
                        </a:rPr>
                        <a:t>WGAN-GP</a:t>
                      </a:r>
                      <a:endParaRPr sz="1000">
                        <a:highlight>
                          <a:srgbClr val="FFFFFF"/>
                        </a:highlight>
                        <a:latin typeface="Times New Roman"/>
                        <a:ea typeface="Times New Roman"/>
                        <a:cs typeface="Times New Roman"/>
                        <a:sym typeface="Times New Roman"/>
                      </a:endParaRPr>
                    </a:p>
                  </a:txBody>
                  <a:tcPr marT="63500" marB="63500" marR="63500" marL="63500"/>
                </a:tc>
              </a:tr>
            </a:tbl>
          </a:graphicData>
        </a:graphic>
      </p:graphicFrame>
      <p:sp>
        <p:nvSpPr>
          <p:cNvPr id="615" name="Google Shape;615;p81"/>
          <p:cNvSpPr txBox="1"/>
          <p:nvPr/>
        </p:nvSpPr>
        <p:spPr>
          <a:xfrm>
            <a:off x="1421400" y="320150"/>
            <a:ext cx="5830200" cy="16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2"/>
              </a:buClr>
              <a:buSzPts val="1100"/>
              <a:buFont typeface="Arial"/>
              <a:buNone/>
            </a:pPr>
            <a:r>
              <a:rPr i="1" lang="en" sz="1200">
                <a:solidFill>
                  <a:schemeClr val="dk2"/>
                </a:solidFill>
                <a:highlight>
                  <a:srgbClr val="FFFFFF"/>
                </a:highlight>
                <a:latin typeface="Times New Roman"/>
                <a:ea typeface="Times New Roman"/>
                <a:cs typeface="Times New Roman"/>
                <a:sym typeface="Times New Roman"/>
              </a:rPr>
              <a:t>Hyperparameter values for ArtistGAN</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25171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INTRODUCTION</a:t>
            </a:r>
            <a:endParaRPr>
              <a:solidFill>
                <a:schemeClr val="dk1"/>
              </a:solidFill>
            </a:endParaRPr>
          </a:p>
        </p:txBody>
      </p:sp>
      <p:sp>
        <p:nvSpPr>
          <p:cNvPr id="121" name="Google Shape;121;p19"/>
          <p:cNvSpPr txBox="1"/>
          <p:nvPr>
            <p:ph idx="1" type="body"/>
          </p:nvPr>
        </p:nvSpPr>
        <p:spPr>
          <a:xfrm>
            <a:off x="2410100" y="1767875"/>
            <a:ext cx="6321600" cy="320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Humans can easily interpret the textual descriptions but it hard to do so by machines. So, the first step is to vectorise the descriptions.</a:t>
            </a:r>
            <a:endParaRPr/>
          </a:p>
        </p:txBody>
      </p:sp>
      <p:pic>
        <p:nvPicPr>
          <p:cNvPr id="122" name="Google Shape;122;p19"/>
          <p:cNvPicPr preferRelativeResize="0"/>
          <p:nvPr/>
        </p:nvPicPr>
        <p:blipFill>
          <a:blip r:embed="rId3">
            <a:alphaModFix/>
          </a:blip>
          <a:stretch>
            <a:fillRect/>
          </a:stretch>
        </p:blipFill>
        <p:spPr>
          <a:xfrm>
            <a:off x="152400" y="152400"/>
            <a:ext cx="2105300" cy="29603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pic>
        <p:nvPicPr>
          <p:cNvPr id="620" name="Google Shape;620;p82"/>
          <p:cNvPicPr preferRelativeResize="0"/>
          <p:nvPr/>
        </p:nvPicPr>
        <p:blipFill>
          <a:blip r:embed="rId3">
            <a:alphaModFix/>
          </a:blip>
          <a:stretch>
            <a:fillRect/>
          </a:stretch>
        </p:blipFill>
        <p:spPr>
          <a:xfrm>
            <a:off x="152400" y="1175250"/>
            <a:ext cx="3857625" cy="2914650"/>
          </a:xfrm>
          <a:prstGeom prst="rect">
            <a:avLst/>
          </a:prstGeom>
          <a:noFill/>
          <a:ln>
            <a:noFill/>
          </a:ln>
        </p:spPr>
      </p:pic>
      <p:sp>
        <p:nvSpPr>
          <p:cNvPr id="621" name="Google Shape;621;p82"/>
          <p:cNvSpPr txBox="1"/>
          <p:nvPr/>
        </p:nvSpPr>
        <p:spPr>
          <a:xfrm>
            <a:off x="5168025" y="1877675"/>
            <a:ext cx="2595600" cy="944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t>L</a:t>
            </a:r>
            <a:r>
              <a:rPr baseline="-25000" lang="en" sz="1200">
                <a:solidFill>
                  <a:schemeClr val="dk2"/>
                </a:solidFill>
                <a:highlight>
                  <a:srgbClr val="FFFFFF"/>
                </a:highlight>
                <a:latin typeface="Times New Roman"/>
                <a:ea typeface="Times New Roman"/>
                <a:cs typeface="Times New Roman"/>
                <a:sym typeface="Times New Roman"/>
              </a:rPr>
              <a:t>G =  -D(x’)						     </a:t>
            </a:r>
            <a:endParaRPr i="1" sz="1200">
              <a:solidFill>
                <a:schemeClr val="dk2"/>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i="1" lang="en" sz="1200">
                <a:solidFill>
                  <a:schemeClr val="dk2"/>
                </a:solidFill>
                <a:highlight>
                  <a:srgbClr val="FFFFFF"/>
                </a:highlight>
                <a:latin typeface="Times New Roman"/>
                <a:ea typeface="Times New Roman"/>
                <a:cs typeface="Times New Roman"/>
                <a:sym typeface="Times New Roman"/>
              </a:rPr>
              <a:t>GP = (( || ⛛ D(ax' + (1-a)x )) ||- 1 )</a:t>
            </a:r>
            <a:r>
              <a:rPr baseline="30000" lang="en" sz="1200">
                <a:solidFill>
                  <a:schemeClr val="dk2"/>
                </a:solidFill>
                <a:highlight>
                  <a:srgbClr val="FFFFFF"/>
                </a:highlight>
                <a:latin typeface="Times New Roman"/>
                <a:ea typeface="Times New Roman"/>
                <a:cs typeface="Times New Roman"/>
                <a:sym typeface="Times New Roman"/>
              </a:rPr>
              <a:t>2</a:t>
            </a:r>
            <a:r>
              <a:rPr lang="en" sz="1200">
                <a:solidFill>
                  <a:schemeClr val="dk2"/>
                </a:solidFill>
                <a:highlight>
                  <a:srgbClr val="FFFFFF"/>
                </a:highlight>
                <a:latin typeface="Times New Roman"/>
                <a:ea typeface="Times New Roman"/>
                <a:cs typeface="Times New Roman"/>
                <a:sym typeface="Times New Roman"/>
              </a:rPr>
              <a:t>			     </a:t>
            </a:r>
            <a:endParaRPr baseline="30000" i="1" sz="1200">
              <a:solidFill>
                <a:schemeClr val="dk2"/>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baseline="30000" i="1" lang="en" sz="1200">
                <a:solidFill>
                  <a:schemeClr val="dk2"/>
                </a:solidFill>
                <a:highlight>
                  <a:srgbClr val="FFFFFF"/>
                </a:highlight>
                <a:latin typeface="Times New Roman"/>
                <a:ea typeface="Times New Roman"/>
                <a:cs typeface="Times New Roman"/>
                <a:sym typeface="Times New Roman"/>
              </a:rPr>
              <a:t>L</a:t>
            </a:r>
            <a:r>
              <a:rPr baseline="-25000" lang="en" sz="1200">
                <a:solidFill>
                  <a:schemeClr val="dk2"/>
                </a:solidFill>
                <a:highlight>
                  <a:srgbClr val="FFFFFF"/>
                </a:highlight>
                <a:latin typeface="Times New Roman"/>
                <a:ea typeface="Times New Roman"/>
                <a:cs typeface="Times New Roman"/>
                <a:sym typeface="Times New Roman"/>
              </a:rPr>
              <a:t>D </a:t>
            </a:r>
            <a:r>
              <a:rPr lang="en" sz="1200">
                <a:solidFill>
                  <a:schemeClr val="dk2"/>
                </a:solidFill>
                <a:highlight>
                  <a:srgbClr val="FFFFFF"/>
                </a:highlight>
                <a:latin typeface="Times New Roman"/>
                <a:ea typeface="Times New Roman"/>
                <a:cs typeface="Times New Roman"/>
                <a:sym typeface="Times New Roman"/>
              </a:rPr>
              <a:t> =  -D(x)  + D(x’) + λ * GP			     	     </a:t>
            </a:r>
            <a:endParaRPr i="1" sz="1200">
              <a:solidFill>
                <a:schemeClr val="dk2"/>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200">
              <a:solidFill>
                <a:schemeClr val="dk2"/>
              </a:solidFill>
              <a:latin typeface="Times New Roman"/>
              <a:ea typeface="Times New Roman"/>
              <a:cs typeface="Times New Roman"/>
              <a:sym typeface="Times New Roman"/>
            </a:endParaRPr>
          </a:p>
        </p:txBody>
      </p:sp>
      <p:sp>
        <p:nvSpPr>
          <p:cNvPr id="622" name="Google Shape;622;p82"/>
          <p:cNvSpPr txBox="1"/>
          <p:nvPr>
            <p:ph type="title"/>
          </p:nvPr>
        </p:nvSpPr>
        <p:spPr>
          <a:xfrm>
            <a:off x="311700" y="1231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Loss Functions - WGAN-GP</a:t>
            </a:r>
            <a:endParaRPr>
              <a:solidFill>
                <a:schemeClr val="dk1"/>
              </a:solidFill>
            </a:endParaRPr>
          </a:p>
        </p:txBody>
      </p:sp>
      <p:sp>
        <p:nvSpPr>
          <p:cNvPr id="623" name="Google Shape;623;p82"/>
          <p:cNvSpPr txBox="1"/>
          <p:nvPr/>
        </p:nvSpPr>
        <p:spPr>
          <a:xfrm>
            <a:off x="437475" y="4255325"/>
            <a:ext cx="76224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highlight>
                  <a:srgbClr val="FFFFFF"/>
                </a:highlight>
                <a:latin typeface="Lato"/>
                <a:ea typeface="Lato"/>
                <a:cs typeface="Lato"/>
                <a:sym typeface="Lato"/>
              </a:rPr>
              <a:t> The Wasserstein distance is the minimum cost of transporting mass in converting the data distribution </a:t>
            </a:r>
            <a:r>
              <a:rPr b="1" i="1" lang="en" sz="1200">
                <a:solidFill>
                  <a:schemeClr val="dk2"/>
                </a:solidFill>
                <a:highlight>
                  <a:srgbClr val="FFFFFF"/>
                </a:highlight>
                <a:latin typeface="Lato"/>
                <a:ea typeface="Lato"/>
                <a:cs typeface="Lato"/>
                <a:sym typeface="Lato"/>
              </a:rPr>
              <a:t>q</a:t>
            </a:r>
            <a:r>
              <a:rPr lang="en" sz="1200">
                <a:solidFill>
                  <a:schemeClr val="dk2"/>
                </a:solidFill>
                <a:highlight>
                  <a:srgbClr val="FFFFFF"/>
                </a:highlight>
                <a:latin typeface="Lato"/>
                <a:ea typeface="Lato"/>
                <a:cs typeface="Lato"/>
                <a:sym typeface="Lato"/>
              </a:rPr>
              <a:t> to the data distribution </a:t>
            </a:r>
            <a:r>
              <a:rPr b="1" i="1" lang="en" sz="1200">
                <a:solidFill>
                  <a:schemeClr val="dk2"/>
                </a:solidFill>
                <a:highlight>
                  <a:srgbClr val="FFFFFF"/>
                </a:highlight>
                <a:latin typeface="Lato"/>
                <a:ea typeface="Lato"/>
                <a:cs typeface="Lato"/>
                <a:sym typeface="Lato"/>
              </a:rPr>
              <a:t>p</a:t>
            </a:r>
            <a:r>
              <a:rPr lang="en" sz="1200">
                <a:solidFill>
                  <a:schemeClr val="dk2"/>
                </a:solidFill>
                <a:highlight>
                  <a:srgbClr val="FFFFFF"/>
                </a:highlight>
                <a:latin typeface="Lato"/>
                <a:ea typeface="Lato"/>
                <a:cs typeface="Lato"/>
                <a:sym typeface="Lato"/>
              </a:rPr>
              <a:t>.</a:t>
            </a:r>
            <a:endParaRPr sz="12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25171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INTRODUCTION</a:t>
            </a:r>
            <a:endParaRPr>
              <a:solidFill>
                <a:schemeClr val="dk1"/>
              </a:solidFill>
            </a:endParaRPr>
          </a:p>
        </p:txBody>
      </p:sp>
      <p:sp>
        <p:nvSpPr>
          <p:cNvPr id="128" name="Google Shape;128;p20"/>
          <p:cNvSpPr txBox="1"/>
          <p:nvPr>
            <p:ph idx="1" type="body"/>
          </p:nvPr>
        </p:nvSpPr>
        <p:spPr>
          <a:xfrm>
            <a:off x="2410100" y="1764625"/>
            <a:ext cx="6321600" cy="320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Next, the vector representations are fed into our model which aims at producing the images that are </a:t>
            </a:r>
            <a:r>
              <a:rPr b="1" lang="en"/>
              <a:t>relevant</a:t>
            </a:r>
            <a:r>
              <a:rPr lang="en"/>
              <a:t> to the given description and are </a:t>
            </a:r>
            <a:r>
              <a:rPr b="1" lang="en"/>
              <a:t>realistic</a:t>
            </a:r>
            <a:r>
              <a:rPr lang="en"/>
              <a:t>.</a:t>
            </a:r>
            <a:endParaRPr/>
          </a:p>
        </p:txBody>
      </p:sp>
      <p:pic>
        <p:nvPicPr>
          <p:cNvPr id="129" name="Google Shape;129;p20"/>
          <p:cNvPicPr preferRelativeResize="0"/>
          <p:nvPr/>
        </p:nvPicPr>
        <p:blipFill>
          <a:blip r:embed="rId3">
            <a:alphaModFix/>
          </a:blip>
          <a:stretch>
            <a:fillRect/>
          </a:stretch>
        </p:blipFill>
        <p:spPr>
          <a:xfrm>
            <a:off x="152400" y="152400"/>
            <a:ext cx="2105300" cy="46798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25171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INTRODUCTION</a:t>
            </a:r>
            <a:endParaRPr>
              <a:solidFill>
                <a:schemeClr val="dk1"/>
              </a:solidFill>
            </a:endParaRPr>
          </a:p>
        </p:txBody>
      </p:sp>
      <p:sp>
        <p:nvSpPr>
          <p:cNvPr id="135" name="Google Shape;135;p21"/>
          <p:cNvSpPr txBox="1"/>
          <p:nvPr>
            <p:ph idx="1" type="body"/>
          </p:nvPr>
        </p:nvSpPr>
        <p:spPr>
          <a:xfrm>
            <a:off x="2410100" y="1767875"/>
            <a:ext cx="6321600" cy="320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Now once we have an acceptable image, we try to enhance its details further. This tuning of features of image ensures that the resulting image is as close as expected by the critic.</a:t>
            </a:r>
            <a:endParaRPr/>
          </a:p>
        </p:txBody>
      </p:sp>
      <p:sp>
        <p:nvSpPr>
          <p:cNvPr id="136" name="Google Shape;136;p21"/>
          <p:cNvSpPr/>
          <p:nvPr/>
        </p:nvSpPr>
        <p:spPr>
          <a:xfrm>
            <a:off x="499050" y="1992025"/>
            <a:ext cx="1513500" cy="985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Feature Tuning</a:t>
            </a:r>
            <a:endParaRPr b="1"/>
          </a:p>
        </p:txBody>
      </p:sp>
      <p:sp>
        <p:nvSpPr>
          <p:cNvPr id="137" name="Google Shape;137;p21"/>
          <p:cNvSpPr/>
          <p:nvPr/>
        </p:nvSpPr>
        <p:spPr>
          <a:xfrm>
            <a:off x="885450" y="829175"/>
            <a:ext cx="741300" cy="533100"/>
          </a:xfrm>
          <a:prstGeom prst="bevel">
            <a:avLst>
              <a:gd fmla="val 125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IMAGE</a:t>
            </a:r>
            <a:endParaRPr sz="1000"/>
          </a:p>
        </p:txBody>
      </p:sp>
      <p:cxnSp>
        <p:nvCxnSpPr>
          <p:cNvPr id="138" name="Google Shape;138;p21"/>
          <p:cNvCxnSpPr>
            <a:stCxn id="137" idx="2"/>
            <a:endCxn id="136" idx="0"/>
          </p:cNvCxnSpPr>
          <p:nvPr/>
        </p:nvCxnSpPr>
        <p:spPr>
          <a:xfrm flipH="1">
            <a:off x="1255800" y="1362275"/>
            <a:ext cx="300" cy="629700"/>
          </a:xfrm>
          <a:prstGeom prst="straightConnector1">
            <a:avLst/>
          </a:prstGeom>
          <a:noFill/>
          <a:ln cap="flat" cmpd="sng" w="9525">
            <a:solidFill>
              <a:schemeClr val="dk2"/>
            </a:solidFill>
            <a:prstDash val="solid"/>
            <a:round/>
            <a:headEnd len="med" w="med" type="none"/>
            <a:tailEnd len="med" w="med" type="triangle"/>
          </a:ln>
        </p:spPr>
      </p:cxnSp>
      <p:cxnSp>
        <p:nvCxnSpPr>
          <p:cNvPr id="139" name="Google Shape;139;p21"/>
          <p:cNvCxnSpPr/>
          <p:nvPr/>
        </p:nvCxnSpPr>
        <p:spPr>
          <a:xfrm>
            <a:off x="1255800" y="2983375"/>
            <a:ext cx="600" cy="816600"/>
          </a:xfrm>
          <a:prstGeom prst="straightConnector1">
            <a:avLst/>
          </a:prstGeom>
          <a:noFill/>
          <a:ln cap="flat" cmpd="sng" w="9525">
            <a:solidFill>
              <a:schemeClr val="dk2"/>
            </a:solidFill>
            <a:prstDash val="solid"/>
            <a:round/>
            <a:headEnd len="med" w="med" type="none"/>
            <a:tailEnd len="med" w="med" type="triangle"/>
          </a:ln>
        </p:spPr>
      </p:cxnSp>
      <p:sp>
        <p:nvSpPr>
          <p:cNvPr id="140" name="Google Shape;140;p21"/>
          <p:cNvSpPr/>
          <p:nvPr/>
        </p:nvSpPr>
        <p:spPr>
          <a:xfrm>
            <a:off x="384200" y="4004875"/>
            <a:ext cx="392700" cy="405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1"/>
          <p:cNvSpPr/>
          <p:nvPr/>
        </p:nvSpPr>
        <p:spPr>
          <a:xfrm>
            <a:off x="841400" y="4004875"/>
            <a:ext cx="392700" cy="405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a:off x="1298600" y="4004875"/>
            <a:ext cx="392700" cy="405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p:nvPr/>
        </p:nvSpPr>
        <p:spPr>
          <a:xfrm>
            <a:off x="1755800" y="4004875"/>
            <a:ext cx="392700" cy="405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1"/>
          <p:cNvSpPr txBox="1"/>
          <p:nvPr/>
        </p:nvSpPr>
        <p:spPr>
          <a:xfrm>
            <a:off x="599700" y="541250"/>
            <a:ext cx="1413600" cy="1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Generated Image</a:t>
            </a:r>
            <a:endParaRPr sz="1200">
              <a:latin typeface="Lato"/>
              <a:ea typeface="Lato"/>
              <a:cs typeface="Lato"/>
              <a:sym typeface="Lato"/>
            </a:endParaRPr>
          </a:p>
        </p:txBody>
      </p:sp>
      <p:sp>
        <p:nvSpPr>
          <p:cNvPr id="145" name="Google Shape;145;p21"/>
          <p:cNvSpPr txBox="1"/>
          <p:nvPr/>
        </p:nvSpPr>
        <p:spPr>
          <a:xfrm>
            <a:off x="310325" y="3650900"/>
            <a:ext cx="1943100" cy="2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Set of extrapolated images</a:t>
            </a:r>
            <a:endParaRPr sz="1200">
              <a:latin typeface="Lato"/>
              <a:ea typeface="Lato"/>
              <a:cs typeface="Lato"/>
              <a:sym typeface="Lato"/>
            </a:endParaRPr>
          </a:p>
        </p:txBody>
      </p:sp>
      <p:cxnSp>
        <p:nvCxnSpPr>
          <p:cNvPr id="146" name="Google Shape;146;p21"/>
          <p:cNvCxnSpPr/>
          <p:nvPr/>
        </p:nvCxnSpPr>
        <p:spPr>
          <a:xfrm flipH="1" rot="10800000">
            <a:off x="409550" y="4527650"/>
            <a:ext cx="1770300" cy="1800"/>
          </a:xfrm>
          <a:prstGeom prst="straightConnector1">
            <a:avLst/>
          </a:prstGeom>
          <a:noFill/>
          <a:ln cap="flat" cmpd="sng" w="9525">
            <a:solidFill>
              <a:schemeClr val="dk2"/>
            </a:solidFill>
            <a:prstDash val="solid"/>
            <a:round/>
            <a:headEnd len="med" w="med" type="none"/>
            <a:tailEnd len="med" w="med" type="triangle"/>
          </a:ln>
        </p:spPr>
      </p:cxnSp>
      <p:sp>
        <p:nvSpPr>
          <p:cNvPr id="147" name="Google Shape;147;p21"/>
          <p:cNvSpPr txBox="1"/>
          <p:nvPr/>
        </p:nvSpPr>
        <p:spPr>
          <a:xfrm>
            <a:off x="457725" y="4457175"/>
            <a:ext cx="1770300" cy="1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Lato"/>
                <a:ea typeface="Lato"/>
                <a:cs typeface="Lato"/>
                <a:sym typeface="Lato"/>
              </a:rPr>
              <a:t>Moving along feature axis</a:t>
            </a:r>
            <a:endParaRPr sz="10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